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notesMasterIdLst>
    <p:notesMasterId r:id="rId17"/>
  </p:notesMasterIdLst>
  <p:sldIdLst>
    <p:sldId id="256" r:id="rId2"/>
    <p:sldId id="258" r:id="rId3"/>
    <p:sldId id="259" r:id="rId4"/>
    <p:sldId id="263" r:id="rId5"/>
    <p:sldId id="260" r:id="rId6"/>
    <p:sldId id="262" r:id="rId7"/>
    <p:sldId id="261" r:id="rId8"/>
    <p:sldId id="264" r:id="rId9"/>
    <p:sldId id="265" r:id="rId10"/>
    <p:sldId id="267" r:id="rId11"/>
    <p:sldId id="266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ppy, Talia" initials="GT" lastIdx="1" clrIdx="0">
    <p:extLst>
      <p:ext uri="{19B8F6BF-5375-455C-9EA6-DF929625EA0E}">
        <p15:presenceInfo xmlns:p15="http://schemas.microsoft.com/office/powerpoint/2012/main" userId="S::talia.guppy@lausd.net::a4cf7a8a-d662-4541-a89c-e346407241b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322EF7-F731-45AF-A604-FA38E12D54B4}" v="107" dt="2020-10-15T19:51:38.283"/>
    <p1510:client id="{6464D6F1-E468-0AD6-90BA-529F4E2F301E}" v="961" dt="2020-10-15T20:28:51.432"/>
    <p1510:client id="{70E1195E-5E31-82B2-9CC5-A943265109F0}" v="1" dt="2020-10-20T15:42:42.237"/>
    <p1510:client id="{99C167AB-1A92-C637-159D-40F3DE57BDA8}" v="250" dt="2020-10-20T15:29:42.060"/>
    <p1510:client id="{BB6E91AD-1081-FB2E-72B3-A4FCDE440F2D}" v="1248" dt="2020-10-20T15:03:39.134"/>
    <p1510:client id="{EB1EB42B-ECF8-4A5F-F3E1-69B7DD65637D}" v="1463" dt="2020-10-20T15:17:56.821"/>
    <p1510:client id="{F52BE8AA-6470-3A4B-A399-90AD0A845E88}" v="90" dt="2020-10-20T16:20:35.0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6040" autoAdjust="0"/>
  </p:normalViewPr>
  <p:slideViewPr>
    <p:cSldViewPr snapToGrid="0">
      <p:cViewPr varScale="1">
        <p:scale>
          <a:sx n="75" d="100"/>
          <a:sy n="75" d="100"/>
        </p:scale>
        <p:origin x="118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4" Type="http://schemas.openxmlformats.org/officeDocument/2006/relationships/image" Target="../media/image2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3D4413-9A41-4726-A13F-8CD0BE5FB4EE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CCC1A88-10D2-4FB0-BDD6-A4F298BB0B88}">
      <dgm:prSet/>
      <dgm:spPr/>
      <dgm:t>
        <a:bodyPr/>
        <a:lstStyle/>
        <a:p>
          <a:r>
            <a:rPr lang="en-US"/>
            <a:t>Glasses</a:t>
          </a:r>
        </a:p>
      </dgm:t>
    </dgm:pt>
    <dgm:pt modelId="{949A2555-21A6-494E-B79A-5B2242B4C5D8}" type="parTrans" cxnId="{9B1B75F4-5AD8-4FD6-86CA-C893A9E92590}">
      <dgm:prSet/>
      <dgm:spPr/>
      <dgm:t>
        <a:bodyPr/>
        <a:lstStyle/>
        <a:p>
          <a:endParaRPr lang="en-US"/>
        </a:p>
      </dgm:t>
    </dgm:pt>
    <dgm:pt modelId="{3ABCEB88-484A-42B5-80BE-BF2CC167CDCF}" type="sibTrans" cxnId="{9B1B75F4-5AD8-4FD6-86CA-C893A9E92590}">
      <dgm:prSet/>
      <dgm:spPr/>
      <dgm:t>
        <a:bodyPr/>
        <a:lstStyle/>
        <a:p>
          <a:endParaRPr lang="en-US"/>
        </a:p>
      </dgm:t>
    </dgm:pt>
    <dgm:pt modelId="{0842AA7E-C242-4EA8-9BF6-CF558314544B}">
      <dgm:prSet/>
      <dgm:spPr/>
      <dgm:t>
        <a:bodyPr/>
        <a:lstStyle/>
        <a:p>
          <a:r>
            <a:rPr lang="en-US"/>
            <a:t>Braces</a:t>
          </a:r>
        </a:p>
      </dgm:t>
    </dgm:pt>
    <dgm:pt modelId="{5374218D-3592-48AA-B98A-267A27F1EE8C}" type="parTrans" cxnId="{E233B5A7-9AE8-4B39-A6DB-372C836DCAF9}">
      <dgm:prSet/>
      <dgm:spPr/>
      <dgm:t>
        <a:bodyPr/>
        <a:lstStyle/>
        <a:p>
          <a:endParaRPr lang="en-US"/>
        </a:p>
      </dgm:t>
    </dgm:pt>
    <dgm:pt modelId="{F7C951CD-2B14-478B-9D8C-6EF058A2D9EE}" type="sibTrans" cxnId="{E233B5A7-9AE8-4B39-A6DB-372C836DCAF9}">
      <dgm:prSet/>
      <dgm:spPr/>
      <dgm:t>
        <a:bodyPr/>
        <a:lstStyle/>
        <a:p>
          <a:endParaRPr lang="en-US"/>
        </a:p>
      </dgm:t>
    </dgm:pt>
    <dgm:pt modelId="{685F4601-B0EF-4730-8921-F6CDDF765443}" type="pres">
      <dgm:prSet presAssocID="{253D4413-9A41-4726-A13F-8CD0BE5FB4EE}" presName="root" presStyleCnt="0">
        <dgm:presLayoutVars>
          <dgm:dir/>
          <dgm:resizeHandles val="exact"/>
        </dgm:presLayoutVars>
      </dgm:prSet>
      <dgm:spPr/>
    </dgm:pt>
    <dgm:pt modelId="{14145E9D-D1B8-45CA-9A0E-56C514153BAC}" type="pres">
      <dgm:prSet presAssocID="{ECCC1A88-10D2-4FB0-BDD6-A4F298BB0B88}" presName="compNode" presStyleCnt="0"/>
      <dgm:spPr/>
    </dgm:pt>
    <dgm:pt modelId="{343FD31E-5692-4BB1-8AC5-62BBA6E93D17}" type="pres">
      <dgm:prSet presAssocID="{ECCC1A88-10D2-4FB0-BDD6-A4F298BB0B8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lasses"/>
        </a:ext>
      </dgm:extLst>
    </dgm:pt>
    <dgm:pt modelId="{BCE4B479-5BAA-4AC5-940D-2C8D72E2D3E7}" type="pres">
      <dgm:prSet presAssocID="{ECCC1A88-10D2-4FB0-BDD6-A4F298BB0B88}" presName="spaceRect" presStyleCnt="0"/>
      <dgm:spPr/>
    </dgm:pt>
    <dgm:pt modelId="{87A80CD3-E44F-474C-907F-6A354C07C0BB}" type="pres">
      <dgm:prSet presAssocID="{ECCC1A88-10D2-4FB0-BDD6-A4F298BB0B88}" presName="textRect" presStyleLbl="revTx" presStyleIdx="0" presStyleCnt="2">
        <dgm:presLayoutVars>
          <dgm:chMax val="1"/>
          <dgm:chPref val="1"/>
        </dgm:presLayoutVars>
      </dgm:prSet>
      <dgm:spPr/>
    </dgm:pt>
    <dgm:pt modelId="{309DACCC-B650-4C3C-BEF2-6B212EE04E23}" type="pres">
      <dgm:prSet presAssocID="{3ABCEB88-484A-42B5-80BE-BF2CC167CDCF}" presName="sibTrans" presStyleCnt="0"/>
      <dgm:spPr/>
    </dgm:pt>
    <dgm:pt modelId="{0DFD1F0A-90B0-4BFF-BC41-BC40B894BE72}" type="pres">
      <dgm:prSet presAssocID="{0842AA7E-C242-4EA8-9BF6-CF558314544B}" presName="compNode" presStyleCnt="0"/>
      <dgm:spPr/>
    </dgm:pt>
    <dgm:pt modelId="{C43987B0-9B5E-4AEA-AD7B-3E52DFAF918C}" type="pres">
      <dgm:prSet presAssocID="{0842AA7E-C242-4EA8-9BF6-CF558314544B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issors"/>
        </a:ext>
      </dgm:extLst>
    </dgm:pt>
    <dgm:pt modelId="{AC909B4B-E589-419A-964C-0D2F29303873}" type="pres">
      <dgm:prSet presAssocID="{0842AA7E-C242-4EA8-9BF6-CF558314544B}" presName="spaceRect" presStyleCnt="0"/>
      <dgm:spPr/>
    </dgm:pt>
    <dgm:pt modelId="{2B8544AB-81B5-4438-A6ED-6E4DF7640141}" type="pres">
      <dgm:prSet presAssocID="{0842AA7E-C242-4EA8-9BF6-CF558314544B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539CFB8A-9D0C-48A0-AA01-5DEDC6ADDDE3}" type="presOf" srcId="{ECCC1A88-10D2-4FB0-BDD6-A4F298BB0B88}" destId="{87A80CD3-E44F-474C-907F-6A354C07C0BB}" srcOrd="0" destOrd="0" presId="urn:microsoft.com/office/officeart/2018/2/layout/IconLabelList"/>
    <dgm:cxn modelId="{F4FD448B-025B-4D46-ACE3-E81ABDCC45F2}" type="presOf" srcId="{0842AA7E-C242-4EA8-9BF6-CF558314544B}" destId="{2B8544AB-81B5-4438-A6ED-6E4DF7640141}" srcOrd="0" destOrd="0" presId="urn:microsoft.com/office/officeart/2018/2/layout/IconLabelList"/>
    <dgm:cxn modelId="{E233B5A7-9AE8-4B39-A6DB-372C836DCAF9}" srcId="{253D4413-9A41-4726-A13F-8CD0BE5FB4EE}" destId="{0842AA7E-C242-4EA8-9BF6-CF558314544B}" srcOrd="1" destOrd="0" parTransId="{5374218D-3592-48AA-B98A-267A27F1EE8C}" sibTransId="{F7C951CD-2B14-478B-9D8C-6EF058A2D9EE}"/>
    <dgm:cxn modelId="{6117E6EE-2753-4410-BD5A-DAAF8225865A}" type="presOf" srcId="{253D4413-9A41-4726-A13F-8CD0BE5FB4EE}" destId="{685F4601-B0EF-4730-8921-F6CDDF765443}" srcOrd="0" destOrd="0" presId="urn:microsoft.com/office/officeart/2018/2/layout/IconLabelList"/>
    <dgm:cxn modelId="{9B1B75F4-5AD8-4FD6-86CA-C893A9E92590}" srcId="{253D4413-9A41-4726-A13F-8CD0BE5FB4EE}" destId="{ECCC1A88-10D2-4FB0-BDD6-A4F298BB0B88}" srcOrd="0" destOrd="0" parTransId="{949A2555-21A6-494E-B79A-5B2242B4C5D8}" sibTransId="{3ABCEB88-484A-42B5-80BE-BF2CC167CDCF}"/>
    <dgm:cxn modelId="{4714F3CD-53AA-4D5C-BC39-29FB52234E88}" type="presParOf" srcId="{685F4601-B0EF-4730-8921-F6CDDF765443}" destId="{14145E9D-D1B8-45CA-9A0E-56C514153BAC}" srcOrd="0" destOrd="0" presId="urn:microsoft.com/office/officeart/2018/2/layout/IconLabelList"/>
    <dgm:cxn modelId="{46730CF7-DE5B-4723-8BE6-40C0C45A7F9F}" type="presParOf" srcId="{14145E9D-D1B8-45CA-9A0E-56C514153BAC}" destId="{343FD31E-5692-4BB1-8AC5-62BBA6E93D17}" srcOrd="0" destOrd="0" presId="urn:microsoft.com/office/officeart/2018/2/layout/IconLabelList"/>
    <dgm:cxn modelId="{CA8CE552-494B-4971-AE53-94DC4418F3AC}" type="presParOf" srcId="{14145E9D-D1B8-45CA-9A0E-56C514153BAC}" destId="{BCE4B479-5BAA-4AC5-940D-2C8D72E2D3E7}" srcOrd="1" destOrd="0" presId="urn:microsoft.com/office/officeart/2018/2/layout/IconLabelList"/>
    <dgm:cxn modelId="{9B009D76-97F2-41F5-9C11-004D82C2DD9C}" type="presParOf" srcId="{14145E9D-D1B8-45CA-9A0E-56C514153BAC}" destId="{87A80CD3-E44F-474C-907F-6A354C07C0BB}" srcOrd="2" destOrd="0" presId="urn:microsoft.com/office/officeart/2018/2/layout/IconLabelList"/>
    <dgm:cxn modelId="{576E5C05-00B7-45DB-8CB9-8D9D0D68B570}" type="presParOf" srcId="{685F4601-B0EF-4730-8921-F6CDDF765443}" destId="{309DACCC-B650-4C3C-BEF2-6B212EE04E23}" srcOrd="1" destOrd="0" presId="urn:microsoft.com/office/officeart/2018/2/layout/IconLabelList"/>
    <dgm:cxn modelId="{4827F9E0-A30B-44E7-B832-D135EF7E6148}" type="presParOf" srcId="{685F4601-B0EF-4730-8921-F6CDDF765443}" destId="{0DFD1F0A-90B0-4BFF-BC41-BC40B894BE72}" srcOrd="2" destOrd="0" presId="urn:microsoft.com/office/officeart/2018/2/layout/IconLabelList"/>
    <dgm:cxn modelId="{55BBFFF9-EADB-4996-B3AA-B64F384D162C}" type="presParOf" srcId="{0DFD1F0A-90B0-4BFF-BC41-BC40B894BE72}" destId="{C43987B0-9B5E-4AEA-AD7B-3E52DFAF918C}" srcOrd="0" destOrd="0" presId="urn:microsoft.com/office/officeart/2018/2/layout/IconLabelList"/>
    <dgm:cxn modelId="{F6F617C9-1C0C-46DE-B952-6B2B1A7FF08B}" type="presParOf" srcId="{0DFD1F0A-90B0-4BFF-BC41-BC40B894BE72}" destId="{AC909B4B-E589-419A-964C-0D2F29303873}" srcOrd="1" destOrd="0" presId="urn:microsoft.com/office/officeart/2018/2/layout/IconLabelList"/>
    <dgm:cxn modelId="{6DD515C4-924D-4589-86CB-B2CE8B255924}" type="presParOf" srcId="{0DFD1F0A-90B0-4BFF-BC41-BC40B894BE72}" destId="{2B8544AB-81B5-4438-A6ED-6E4DF764014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C089EC-88E0-4B43-BC5B-78B6EA0A3F97}" type="doc">
      <dgm:prSet loTypeId="urn:microsoft.com/office/officeart/2016/7/layout/VerticalSolidAction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311951B-B2D9-4C38-BA4E-D9761032A45D}">
      <dgm:prSet/>
      <dgm:spPr/>
      <dgm:t>
        <a:bodyPr/>
        <a:lstStyle/>
        <a:p>
          <a:r>
            <a:rPr lang="en-US"/>
            <a:t>Learn</a:t>
          </a:r>
        </a:p>
      </dgm:t>
    </dgm:pt>
    <dgm:pt modelId="{307F2D03-8D96-4D6D-8FA6-2CE1DC28B117}" type="parTrans" cxnId="{EED7CD53-0C8D-4D94-ACC3-E9C09BEBB2D8}">
      <dgm:prSet/>
      <dgm:spPr/>
      <dgm:t>
        <a:bodyPr/>
        <a:lstStyle/>
        <a:p>
          <a:endParaRPr lang="en-US"/>
        </a:p>
      </dgm:t>
    </dgm:pt>
    <dgm:pt modelId="{803E8A90-0A1C-4B9E-B680-FE4753417697}" type="sibTrans" cxnId="{EED7CD53-0C8D-4D94-ACC3-E9C09BEBB2D8}">
      <dgm:prSet/>
      <dgm:spPr/>
      <dgm:t>
        <a:bodyPr/>
        <a:lstStyle/>
        <a:p>
          <a:endParaRPr lang="en-US"/>
        </a:p>
      </dgm:t>
    </dgm:pt>
    <dgm:pt modelId="{77FC2CFD-70A8-4046-850A-52FD3E027A55}">
      <dgm:prSet/>
      <dgm:spPr/>
      <dgm:t>
        <a:bodyPr/>
        <a:lstStyle/>
        <a:p>
          <a:r>
            <a:rPr lang="en-US"/>
            <a:t>about Sylvia Rivera.</a:t>
          </a:r>
        </a:p>
      </dgm:t>
    </dgm:pt>
    <dgm:pt modelId="{81A7C03E-6000-41FD-B365-A37E460E4F9F}" type="parTrans" cxnId="{A2678B0C-B746-4CFE-9D4F-8A025E177577}">
      <dgm:prSet/>
      <dgm:spPr/>
      <dgm:t>
        <a:bodyPr/>
        <a:lstStyle/>
        <a:p>
          <a:endParaRPr lang="en-US"/>
        </a:p>
      </dgm:t>
    </dgm:pt>
    <dgm:pt modelId="{8BD4801E-5D69-4BEC-AB77-C6DE5C8CD498}" type="sibTrans" cxnId="{A2678B0C-B746-4CFE-9D4F-8A025E177577}">
      <dgm:prSet/>
      <dgm:spPr/>
      <dgm:t>
        <a:bodyPr/>
        <a:lstStyle/>
        <a:p>
          <a:endParaRPr lang="en-US"/>
        </a:p>
      </dgm:t>
    </dgm:pt>
    <dgm:pt modelId="{86FE6AC9-18F6-4E6B-A36B-76F508A7652A}">
      <dgm:prSet/>
      <dgm:spPr/>
      <dgm:t>
        <a:bodyPr/>
        <a:lstStyle/>
        <a:p>
          <a:r>
            <a:rPr lang="en-US"/>
            <a:t>Discuss</a:t>
          </a:r>
        </a:p>
      </dgm:t>
    </dgm:pt>
    <dgm:pt modelId="{6537B9F5-8ADC-4A08-8CA0-C0ACDF290A7B}" type="parTrans" cxnId="{54637AB5-FB20-44A6-9532-DF6B237847D2}">
      <dgm:prSet/>
      <dgm:spPr/>
      <dgm:t>
        <a:bodyPr/>
        <a:lstStyle/>
        <a:p>
          <a:endParaRPr lang="en-US"/>
        </a:p>
      </dgm:t>
    </dgm:pt>
    <dgm:pt modelId="{D9330823-7BF6-47E2-987F-3A893E583F5B}" type="sibTrans" cxnId="{54637AB5-FB20-44A6-9532-DF6B237847D2}">
      <dgm:prSet/>
      <dgm:spPr/>
      <dgm:t>
        <a:bodyPr/>
        <a:lstStyle/>
        <a:p>
          <a:endParaRPr lang="en-US"/>
        </a:p>
      </dgm:t>
    </dgm:pt>
    <dgm:pt modelId="{2C8CAB6A-C98C-446F-BCD4-2956E88614F4}">
      <dgm:prSet/>
      <dgm:spPr/>
      <dgm:t>
        <a:bodyPr/>
        <a:lstStyle/>
        <a:p>
          <a:r>
            <a:rPr lang="en-US"/>
            <a:t>Sylvia Rivera's life and legacy. </a:t>
          </a:r>
        </a:p>
      </dgm:t>
    </dgm:pt>
    <dgm:pt modelId="{512F6A85-6791-4C83-BB6D-18BD9EF055CF}" type="parTrans" cxnId="{A740EBF8-26C5-4A50-BB90-E9BE8CC496F4}">
      <dgm:prSet/>
      <dgm:spPr/>
      <dgm:t>
        <a:bodyPr/>
        <a:lstStyle/>
        <a:p>
          <a:endParaRPr lang="en-US"/>
        </a:p>
      </dgm:t>
    </dgm:pt>
    <dgm:pt modelId="{CAAF769E-C697-4FA9-8538-E6A657BBDB1F}" type="sibTrans" cxnId="{A740EBF8-26C5-4A50-BB90-E9BE8CC496F4}">
      <dgm:prSet/>
      <dgm:spPr/>
      <dgm:t>
        <a:bodyPr/>
        <a:lstStyle/>
        <a:p>
          <a:endParaRPr lang="en-US"/>
        </a:p>
      </dgm:t>
    </dgm:pt>
    <dgm:pt modelId="{5BC3C916-6115-470D-B6CE-703F2FB9795E}">
      <dgm:prSet/>
      <dgm:spPr/>
      <dgm:t>
        <a:bodyPr/>
        <a:lstStyle/>
        <a:p>
          <a:r>
            <a:rPr lang="en-US"/>
            <a:t>Reflect</a:t>
          </a:r>
        </a:p>
      </dgm:t>
    </dgm:pt>
    <dgm:pt modelId="{0337A42F-87AA-48AE-802F-8A785ECA82E0}" type="parTrans" cxnId="{40CA676A-3865-4C05-841E-50056C066598}">
      <dgm:prSet/>
      <dgm:spPr/>
      <dgm:t>
        <a:bodyPr/>
        <a:lstStyle/>
        <a:p>
          <a:endParaRPr lang="en-US"/>
        </a:p>
      </dgm:t>
    </dgm:pt>
    <dgm:pt modelId="{5053209D-6709-4483-81CF-0602E97F9E2A}" type="sibTrans" cxnId="{40CA676A-3865-4C05-841E-50056C066598}">
      <dgm:prSet/>
      <dgm:spPr/>
      <dgm:t>
        <a:bodyPr/>
        <a:lstStyle/>
        <a:p>
          <a:endParaRPr lang="en-US"/>
        </a:p>
      </dgm:t>
    </dgm:pt>
    <dgm:pt modelId="{5B09A2A4-6EBE-44A3-A354-4974BA616306}">
      <dgm:prSet/>
      <dgm:spPr/>
      <dgm:t>
        <a:bodyPr/>
        <a:lstStyle/>
        <a:p>
          <a:r>
            <a:rPr lang="en-US"/>
            <a:t>on Sylvia Rivera's lasting impact on the LGBTQ+ community. </a:t>
          </a:r>
        </a:p>
      </dgm:t>
    </dgm:pt>
    <dgm:pt modelId="{CCD326CC-8748-4F2D-BA31-2FF94D532E38}" type="parTrans" cxnId="{13174A76-0484-4875-8C09-A443DD720FD1}">
      <dgm:prSet/>
      <dgm:spPr/>
      <dgm:t>
        <a:bodyPr/>
        <a:lstStyle/>
        <a:p>
          <a:endParaRPr lang="en-US"/>
        </a:p>
      </dgm:t>
    </dgm:pt>
    <dgm:pt modelId="{48321A63-75BD-4996-AD7A-8D58109687F8}" type="sibTrans" cxnId="{13174A76-0484-4875-8C09-A443DD720FD1}">
      <dgm:prSet/>
      <dgm:spPr/>
      <dgm:t>
        <a:bodyPr/>
        <a:lstStyle/>
        <a:p>
          <a:endParaRPr lang="en-US"/>
        </a:p>
      </dgm:t>
    </dgm:pt>
    <dgm:pt modelId="{EECF07F9-933C-4F9B-97CC-2437BFC8889D}" type="pres">
      <dgm:prSet presAssocID="{73C089EC-88E0-4B43-BC5B-78B6EA0A3F97}" presName="Name0" presStyleCnt="0">
        <dgm:presLayoutVars>
          <dgm:dir/>
          <dgm:animLvl val="lvl"/>
          <dgm:resizeHandles val="exact"/>
        </dgm:presLayoutVars>
      </dgm:prSet>
      <dgm:spPr/>
    </dgm:pt>
    <dgm:pt modelId="{2A1E29C3-0B14-4E09-BE4C-05F08A7DAC18}" type="pres">
      <dgm:prSet presAssocID="{5311951B-B2D9-4C38-BA4E-D9761032A45D}" presName="linNode" presStyleCnt="0"/>
      <dgm:spPr/>
    </dgm:pt>
    <dgm:pt modelId="{BE8919B5-737B-4562-AA46-A892AEA794BB}" type="pres">
      <dgm:prSet presAssocID="{5311951B-B2D9-4C38-BA4E-D9761032A45D}" presName="parentText" presStyleLbl="alignNode1" presStyleIdx="0" presStyleCnt="3">
        <dgm:presLayoutVars>
          <dgm:chMax val="1"/>
          <dgm:bulletEnabled/>
        </dgm:presLayoutVars>
      </dgm:prSet>
      <dgm:spPr/>
    </dgm:pt>
    <dgm:pt modelId="{6DE2D277-A74F-4AE2-BA0A-9EB97675400F}" type="pres">
      <dgm:prSet presAssocID="{5311951B-B2D9-4C38-BA4E-D9761032A45D}" presName="descendantText" presStyleLbl="alignAccFollowNode1" presStyleIdx="0" presStyleCnt="3">
        <dgm:presLayoutVars>
          <dgm:bulletEnabled/>
        </dgm:presLayoutVars>
      </dgm:prSet>
      <dgm:spPr/>
    </dgm:pt>
    <dgm:pt modelId="{0B8008EC-CF8D-4BFF-8BC5-7D12A1AC9603}" type="pres">
      <dgm:prSet presAssocID="{803E8A90-0A1C-4B9E-B680-FE4753417697}" presName="sp" presStyleCnt="0"/>
      <dgm:spPr/>
    </dgm:pt>
    <dgm:pt modelId="{BD5F2B3B-95A9-4E15-8962-0777F14BD858}" type="pres">
      <dgm:prSet presAssocID="{86FE6AC9-18F6-4E6B-A36B-76F508A7652A}" presName="linNode" presStyleCnt="0"/>
      <dgm:spPr/>
    </dgm:pt>
    <dgm:pt modelId="{FE76C3A2-CDC3-4183-BEAC-A541F708DF32}" type="pres">
      <dgm:prSet presAssocID="{86FE6AC9-18F6-4E6B-A36B-76F508A7652A}" presName="parentText" presStyleLbl="alignNode1" presStyleIdx="1" presStyleCnt="3">
        <dgm:presLayoutVars>
          <dgm:chMax val="1"/>
          <dgm:bulletEnabled/>
        </dgm:presLayoutVars>
      </dgm:prSet>
      <dgm:spPr/>
    </dgm:pt>
    <dgm:pt modelId="{878DF142-FE90-4B57-8A3F-8A14136AEF6A}" type="pres">
      <dgm:prSet presAssocID="{86FE6AC9-18F6-4E6B-A36B-76F508A7652A}" presName="descendantText" presStyleLbl="alignAccFollowNode1" presStyleIdx="1" presStyleCnt="3">
        <dgm:presLayoutVars>
          <dgm:bulletEnabled/>
        </dgm:presLayoutVars>
      </dgm:prSet>
      <dgm:spPr/>
    </dgm:pt>
    <dgm:pt modelId="{2CDA721F-4559-4CA6-ADE1-77D635CBC4AA}" type="pres">
      <dgm:prSet presAssocID="{D9330823-7BF6-47E2-987F-3A893E583F5B}" presName="sp" presStyleCnt="0"/>
      <dgm:spPr/>
    </dgm:pt>
    <dgm:pt modelId="{04D7739F-E555-4D80-BDCD-FFB3A2A70632}" type="pres">
      <dgm:prSet presAssocID="{5BC3C916-6115-470D-B6CE-703F2FB9795E}" presName="linNode" presStyleCnt="0"/>
      <dgm:spPr/>
    </dgm:pt>
    <dgm:pt modelId="{56B52989-2294-47ED-937E-41936557B677}" type="pres">
      <dgm:prSet presAssocID="{5BC3C916-6115-470D-B6CE-703F2FB9795E}" presName="parentText" presStyleLbl="alignNode1" presStyleIdx="2" presStyleCnt="3">
        <dgm:presLayoutVars>
          <dgm:chMax val="1"/>
          <dgm:bulletEnabled/>
        </dgm:presLayoutVars>
      </dgm:prSet>
      <dgm:spPr/>
    </dgm:pt>
    <dgm:pt modelId="{3F8330AC-6E36-4003-BEAC-35A734B57462}" type="pres">
      <dgm:prSet presAssocID="{5BC3C916-6115-470D-B6CE-703F2FB9795E}" presName="descendantText" presStyleLbl="alignAccFollowNode1" presStyleIdx="2" presStyleCnt="3">
        <dgm:presLayoutVars>
          <dgm:bulletEnabled/>
        </dgm:presLayoutVars>
      </dgm:prSet>
      <dgm:spPr/>
    </dgm:pt>
  </dgm:ptLst>
  <dgm:cxnLst>
    <dgm:cxn modelId="{A2678B0C-B746-4CFE-9D4F-8A025E177577}" srcId="{5311951B-B2D9-4C38-BA4E-D9761032A45D}" destId="{77FC2CFD-70A8-4046-850A-52FD3E027A55}" srcOrd="0" destOrd="0" parTransId="{81A7C03E-6000-41FD-B365-A37E460E4F9F}" sibTransId="{8BD4801E-5D69-4BEC-AB77-C6DE5C8CD498}"/>
    <dgm:cxn modelId="{CC06B210-14F5-4963-A3B7-4E04D019EE8A}" type="presOf" srcId="{73C089EC-88E0-4B43-BC5B-78B6EA0A3F97}" destId="{EECF07F9-933C-4F9B-97CC-2437BFC8889D}" srcOrd="0" destOrd="0" presId="urn:microsoft.com/office/officeart/2016/7/layout/VerticalSolidActionList"/>
    <dgm:cxn modelId="{4CBB5B1C-A339-4E6E-905E-E8E431533ACD}" type="presOf" srcId="{5B09A2A4-6EBE-44A3-A354-4974BA616306}" destId="{3F8330AC-6E36-4003-BEAC-35A734B57462}" srcOrd="0" destOrd="0" presId="urn:microsoft.com/office/officeart/2016/7/layout/VerticalSolidActionList"/>
    <dgm:cxn modelId="{8C176E61-F8C4-403C-95F5-D7E0AEA61B24}" type="presOf" srcId="{86FE6AC9-18F6-4E6B-A36B-76F508A7652A}" destId="{FE76C3A2-CDC3-4183-BEAC-A541F708DF32}" srcOrd="0" destOrd="0" presId="urn:microsoft.com/office/officeart/2016/7/layout/VerticalSolidActionList"/>
    <dgm:cxn modelId="{40CA676A-3865-4C05-841E-50056C066598}" srcId="{73C089EC-88E0-4B43-BC5B-78B6EA0A3F97}" destId="{5BC3C916-6115-470D-B6CE-703F2FB9795E}" srcOrd="2" destOrd="0" parTransId="{0337A42F-87AA-48AE-802F-8A785ECA82E0}" sibTransId="{5053209D-6709-4483-81CF-0602E97F9E2A}"/>
    <dgm:cxn modelId="{EED7CD53-0C8D-4D94-ACC3-E9C09BEBB2D8}" srcId="{73C089EC-88E0-4B43-BC5B-78B6EA0A3F97}" destId="{5311951B-B2D9-4C38-BA4E-D9761032A45D}" srcOrd="0" destOrd="0" parTransId="{307F2D03-8D96-4D6D-8FA6-2CE1DC28B117}" sibTransId="{803E8A90-0A1C-4B9E-B680-FE4753417697}"/>
    <dgm:cxn modelId="{7F040D54-DA9E-4784-A0EB-67AE605C6222}" type="presOf" srcId="{5BC3C916-6115-470D-B6CE-703F2FB9795E}" destId="{56B52989-2294-47ED-937E-41936557B677}" srcOrd="0" destOrd="0" presId="urn:microsoft.com/office/officeart/2016/7/layout/VerticalSolidActionList"/>
    <dgm:cxn modelId="{13174A76-0484-4875-8C09-A443DD720FD1}" srcId="{5BC3C916-6115-470D-B6CE-703F2FB9795E}" destId="{5B09A2A4-6EBE-44A3-A354-4974BA616306}" srcOrd="0" destOrd="0" parTransId="{CCD326CC-8748-4F2D-BA31-2FF94D532E38}" sibTransId="{48321A63-75BD-4996-AD7A-8D58109687F8}"/>
    <dgm:cxn modelId="{4F0A2186-6DED-4492-9048-FA212D537DF0}" type="presOf" srcId="{5311951B-B2D9-4C38-BA4E-D9761032A45D}" destId="{BE8919B5-737B-4562-AA46-A892AEA794BB}" srcOrd="0" destOrd="0" presId="urn:microsoft.com/office/officeart/2016/7/layout/VerticalSolidActionList"/>
    <dgm:cxn modelId="{F8558A92-CE4F-438F-98A3-36D2065F29A1}" type="presOf" srcId="{77FC2CFD-70A8-4046-850A-52FD3E027A55}" destId="{6DE2D277-A74F-4AE2-BA0A-9EB97675400F}" srcOrd="0" destOrd="0" presId="urn:microsoft.com/office/officeart/2016/7/layout/VerticalSolidActionList"/>
    <dgm:cxn modelId="{54637AB5-FB20-44A6-9532-DF6B237847D2}" srcId="{73C089EC-88E0-4B43-BC5B-78B6EA0A3F97}" destId="{86FE6AC9-18F6-4E6B-A36B-76F508A7652A}" srcOrd="1" destOrd="0" parTransId="{6537B9F5-8ADC-4A08-8CA0-C0ACDF290A7B}" sibTransId="{D9330823-7BF6-47E2-987F-3A893E583F5B}"/>
    <dgm:cxn modelId="{516985D3-FE8A-486E-8744-6C4EFD1F895E}" type="presOf" srcId="{2C8CAB6A-C98C-446F-BCD4-2956E88614F4}" destId="{878DF142-FE90-4B57-8A3F-8A14136AEF6A}" srcOrd="0" destOrd="0" presId="urn:microsoft.com/office/officeart/2016/7/layout/VerticalSolidActionList"/>
    <dgm:cxn modelId="{A740EBF8-26C5-4A50-BB90-E9BE8CC496F4}" srcId="{86FE6AC9-18F6-4E6B-A36B-76F508A7652A}" destId="{2C8CAB6A-C98C-446F-BCD4-2956E88614F4}" srcOrd="0" destOrd="0" parTransId="{512F6A85-6791-4C83-BB6D-18BD9EF055CF}" sibTransId="{CAAF769E-C697-4FA9-8538-E6A657BBDB1F}"/>
    <dgm:cxn modelId="{42057A9B-D3E9-4645-83A5-BD9489A74BFD}" type="presParOf" srcId="{EECF07F9-933C-4F9B-97CC-2437BFC8889D}" destId="{2A1E29C3-0B14-4E09-BE4C-05F08A7DAC18}" srcOrd="0" destOrd="0" presId="urn:microsoft.com/office/officeart/2016/7/layout/VerticalSolidActionList"/>
    <dgm:cxn modelId="{503406FB-F942-4638-91B7-AB56E42371B1}" type="presParOf" srcId="{2A1E29C3-0B14-4E09-BE4C-05F08A7DAC18}" destId="{BE8919B5-737B-4562-AA46-A892AEA794BB}" srcOrd="0" destOrd="0" presId="urn:microsoft.com/office/officeart/2016/7/layout/VerticalSolidActionList"/>
    <dgm:cxn modelId="{F755C04E-1EC9-4E4D-83F4-096DCDD2C142}" type="presParOf" srcId="{2A1E29C3-0B14-4E09-BE4C-05F08A7DAC18}" destId="{6DE2D277-A74F-4AE2-BA0A-9EB97675400F}" srcOrd="1" destOrd="0" presId="urn:microsoft.com/office/officeart/2016/7/layout/VerticalSolidActionList"/>
    <dgm:cxn modelId="{A0EBB1BD-177B-41F2-8F4C-B0118747019E}" type="presParOf" srcId="{EECF07F9-933C-4F9B-97CC-2437BFC8889D}" destId="{0B8008EC-CF8D-4BFF-8BC5-7D12A1AC9603}" srcOrd="1" destOrd="0" presId="urn:microsoft.com/office/officeart/2016/7/layout/VerticalSolidActionList"/>
    <dgm:cxn modelId="{A6B03678-259B-4B78-8A5D-1F32CD4DB7DD}" type="presParOf" srcId="{EECF07F9-933C-4F9B-97CC-2437BFC8889D}" destId="{BD5F2B3B-95A9-4E15-8962-0777F14BD858}" srcOrd="2" destOrd="0" presId="urn:microsoft.com/office/officeart/2016/7/layout/VerticalSolidActionList"/>
    <dgm:cxn modelId="{394EFD1A-6695-49BB-BDC3-D397989DD5B5}" type="presParOf" srcId="{BD5F2B3B-95A9-4E15-8962-0777F14BD858}" destId="{FE76C3A2-CDC3-4183-BEAC-A541F708DF32}" srcOrd="0" destOrd="0" presId="urn:microsoft.com/office/officeart/2016/7/layout/VerticalSolidActionList"/>
    <dgm:cxn modelId="{150E1BDF-5897-4732-B5DE-92290B76D2AE}" type="presParOf" srcId="{BD5F2B3B-95A9-4E15-8962-0777F14BD858}" destId="{878DF142-FE90-4B57-8A3F-8A14136AEF6A}" srcOrd="1" destOrd="0" presId="urn:microsoft.com/office/officeart/2016/7/layout/VerticalSolidActionList"/>
    <dgm:cxn modelId="{761B883E-6C10-4779-AABD-6535304B33C2}" type="presParOf" srcId="{EECF07F9-933C-4F9B-97CC-2437BFC8889D}" destId="{2CDA721F-4559-4CA6-ADE1-77D635CBC4AA}" srcOrd="3" destOrd="0" presId="urn:microsoft.com/office/officeart/2016/7/layout/VerticalSolidActionList"/>
    <dgm:cxn modelId="{7CC766E7-7AE5-4AD8-BB4D-44C5EC3DBEF0}" type="presParOf" srcId="{EECF07F9-933C-4F9B-97CC-2437BFC8889D}" destId="{04D7739F-E555-4D80-BDCD-FFB3A2A70632}" srcOrd="4" destOrd="0" presId="urn:microsoft.com/office/officeart/2016/7/layout/VerticalSolidActionList"/>
    <dgm:cxn modelId="{2456AF8A-C061-48AA-B396-5F82D78FF46A}" type="presParOf" srcId="{04D7739F-E555-4D80-BDCD-FFB3A2A70632}" destId="{56B52989-2294-47ED-937E-41936557B677}" srcOrd="0" destOrd="0" presId="urn:microsoft.com/office/officeart/2016/7/layout/VerticalSolidActionList"/>
    <dgm:cxn modelId="{F0863B14-C4D7-4D06-AA0E-D493CEDA04D5}" type="presParOf" srcId="{04D7739F-E555-4D80-BDCD-FFB3A2A70632}" destId="{3F8330AC-6E36-4003-BEAC-35A734B57462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455D43-27DB-4F2A-A2E4-ACC7F486512B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BC99D58D-0E68-4E1D-9237-7BD5761371F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Train</a:t>
          </a:r>
        </a:p>
      </dgm:t>
    </dgm:pt>
    <dgm:pt modelId="{AA88C72F-D301-4296-AC2F-D79A9E07DBC9}" type="parTrans" cxnId="{40844C32-BB02-4730-9AA6-5A0E8E60C012}">
      <dgm:prSet/>
      <dgm:spPr/>
      <dgm:t>
        <a:bodyPr/>
        <a:lstStyle/>
        <a:p>
          <a:endParaRPr lang="en-US"/>
        </a:p>
      </dgm:t>
    </dgm:pt>
    <dgm:pt modelId="{1FD8EB33-050B-48F1-B8CB-93AB0D9C3D07}" type="sibTrans" cxnId="{40844C32-BB02-4730-9AA6-5A0E8E60C012}">
      <dgm:prSet/>
      <dgm:spPr/>
      <dgm:t>
        <a:bodyPr/>
        <a:lstStyle/>
        <a:p>
          <a:endParaRPr lang="en-US"/>
        </a:p>
      </dgm:t>
    </dgm:pt>
    <dgm:pt modelId="{4290FC78-ABBC-4971-9F46-C829AEB4404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plane</a:t>
          </a:r>
        </a:p>
      </dgm:t>
    </dgm:pt>
    <dgm:pt modelId="{0E54A326-8605-46FF-9289-20E43523290E}" type="parTrans" cxnId="{C9617658-5344-434D-94B9-83244AE2052C}">
      <dgm:prSet/>
      <dgm:spPr/>
      <dgm:t>
        <a:bodyPr/>
        <a:lstStyle/>
        <a:p>
          <a:endParaRPr lang="en-US"/>
        </a:p>
      </dgm:t>
    </dgm:pt>
    <dgm:pt modelId="{FF3C2891-2557-4D1D-B952-50635FEF84AC}" type="sibTrans" cxnId="{C9617658-5344-434D-94B9-83244AE2052C}">
      <dgm:prSet/>
      <dgm:spPr/>
      <dgm:t>
        <a:bodyPr/>
        <a:lstStyle/>
        <a:p>
          <a:endParaRPr lang="en-US"/>
        </a:p>
      </dgm:t>
    </dgm:pt>
    <dgm:pt modelId="{BCCE918A-29D4-435D-95D8-606E1258985B}" type="pres">
      <dgm:prSet presAssocID="{75455D43-27DB-4F2A-A2E4-ACC7F486512B}" presName="root" presStyleCnt="0">
        <dgm:presLayoutVars>
          <dgm:dir/>
          <dgm:resizeHandles val="exact"/>
        </dgm:presLayoutVars>
      </dgm:prSet>
      <dgm:spPr/>
    </dgm:pt>
    <dgm:pt modelId="{7CAA4869-A7A7-4678-B5EB-FA78F6688547}" type="pres">
      <dgm:prSet presAssocID="{BC99D58D-0E68-4E1D-9237-7BD5761371FE}" presName="compNode" presStyleCnt="0"/>
      <dgm:spPr/>
    </dgm:pt>
    <dgm:pt modelId="{A4049642-F7CA-4AF0-948D-09C935660ADF}" type="pres">
      <dgm:prSet presAssocID="{BC99D58D-0E68-4E1D-9237-7BD5761371FE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ain"/>
        </a:ext>
      </dgm:extLst>
    </dgm:pt>
    <dgm:pt modelId="{6583B4F9-3620-426E-9508-76EAF1EE220A}" type="pres">
      <dgm:prSet presAssocID="{BC99D58D-0E68-4E1D-9237-7BD5761371FE}" presName="spaceRect" presStyleCnt="0"/>
      <dgm:spPr/>
    </dgm:pt>
    <dgm:pt modelId="{197D05D9-3E01-47C9-9D76-09F365F82D63}" type="pres">
      <dgm:prSet presAssocID="{BC99D58D-0E68-4E1D-9237-7BD5761371FE}" presName="textRect" presStyleLbl="revTx" presStyleIdx="0" presStyleCnt="2">
        <dgm:presLayoutVars>
          <dgm:chMax val="1"/>
          <dgm:chPref val="1"/>
        </dgm:presLayoutVars>
      </dgm:prSet>
      <dgm:spPr/>
    </dgm:pt>
    <dgm:pt modelId="{1078EFC9-7BD5-4211-A7F0-C0A3C52A5FA0}" type="pres">
      <dgm:prSet presAssocID="{1FD8EB33-050B-48F1-B8CB-93AB0D9C3D07}" presName="sibTrans" presStyleCnt="0"/>
      <dgm:spPr/>
    </dgm:pt>
    <dgm:pt modelId="{AA092B99-F1F2-4FDD-9EDE-387D76DBB138}" type="pres">
      <dgm:prSet presAssocID="{4290FC78-ABBC-4971-9F46-C829AEB44045}" presName="compNode" presStyleCnt="0"/>
      <dgm:spPr/>
    </dgm:pt>
    <dgm:pt modelId="{FFF27940-A164-4710-9412-E1672D8886D3}" type="pres">
      <dgm:prSet presAssocID="{4290FC78-ABBC-4971-9F46-C829AEB4404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lot"/>
        </a:ext>
      </dgm:extLst>
    </dgm:pt>
    <dgm:pt modelId="{4E1FF41F-15DC-4E2B-B327-C91AE0C4109C}" type="pres">
      <dgm:prSet presAssocID="{4290FC78-ABBC-4971-9F46-C829AEB44045}" presName="spaceRect" presStyleCnt="0"/>
      <dgm:spPr/>
    </dgm:pt>
    <dgm:pt modelId="{74200033-2BA8-4ED7-9F8C-1DAD65C0AA59}" type="pres">
      <dgm:prSet presAssocID="{4290FC78-ABBC-4971-9F46-C829AEB44045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B29A310A-1DD2-4B9C-939A-4E7425755997}" type="presOf" srcId="{4290FC78-ABBC-4971-9F46-C829AEB44045}" destId="{74200033-2BA8-4ED7-9F8C-1DAD65C0AA59}" srcOrd="0" destOrd="0" presId="urn:microsoft.com/office/officeart/2018/2/layout/IconLabelList"/>
    <dgm:cxn modelId="{B328FC1A-F046-4AE4-A570-8845B50CF0D6}" type="presOf" srcId="{75455D43-27DB-4F2A-A2E4-ACC7F486512B}" destId="{BCCE918A-29D4-435D-95D8-606E1258985B}" srcOrd="0" destOrd="0" presId="urn:microsoft.com/office/officeart/2018/2/layout/IconLabelList"/>
    <dgm:cxn modelId="{40844C32-BB02-4730-9AA6-5A0E8E60C012}" srcId="{75455D43-27DB-4F2A-A2E4-ACC7F486512B}" destId="{BC99D58D-0E68-4E1D-9237-7BD5761371FE}" srcOrd="0" destOrd="0" parTransId="{AA88C72F-D301-4296-AC2F-D79A9E07DBC9}" sibTransId="{1FD8EB33-050B-48F1-B8CB-93AB0D9C3D07}"/>
    <dgm:cxn modelId="{C9617658-5344-434D-94B9-83244AE2052C}" srcId="{75455D43-27DB-4F2A-A2E4-ACC7F486512B}" destId="{4290FC78-ABBC-4971-9F46-C829AEB44045}" srcOrd="1" destOrd="0" parTransId="{0E54A326-8605-46FF-9289-20E43523290E}" sibTransId="{FF3C2891-2557-4D1D-B952-50635FEF84AC}"/>
    <dgm:cxn modelId="{E334F97A-9A06-48B5-B019-427584676589}" type="presOf" srcId="{BC99D58D-0E68-4E1D-9237-7BD5761371FE}" destId="{197D05D9-3E01-47C9-9D76-09F365F82D63}" srcOrd="0" destOrd="0" presId="urn:microsoft.com/office/officeart/2018/2/layout/IconLabelList"/>
    <dgm:cxn modelId="{6D7B8B13-4B57-4D03-A4BD-18159F9483D4}" type="presParOf" srcId="{BCCE918A-29D4-435D-95D8-606E1258985B}" destId="{7CAA4869-A7A7-4678-B5EB-FA78F6688547}" srcOrd="0" destOrd="0" presId="urn:microsoft.com/office/officeart/2018/2/layout/IconLabelList"/>
    <dgm:cxn modelId="{64F282BE-F580-428A-A111-887EFEA20B80}" type="presParOf" srcId="{7CAA4869-A7A7-4678-B5EB-FA78F6688547}" destId="{A4049642-F7CA-4AF0-948D-09C935660ADF}" srcOrd="0" destOrd="0" presId="urn:microsoft.com/office/officeart/2018/2/layout/IconLabelList"/>
    <dgm:cxn modelId="{3EAB777E-7A7E-498F-96D9-8E8C6D3091BF}" type="presParOf" srcId="{7CAA4869-A7A7-4678-B5EB-FA78F6688547}" destId="{6583B4F9-3620-426E-9508-76EAF1EE220A}" srcOrd="1" destOrd="0" presId="urn:microsoft.com/office/officeart/2018/2/layout/IconLabelList"/>
    <dgm:cxn modelId="{3DC166BE-3F19-4530-9EAB-98DA5D81970F}" type="presParOf" srcId="{7CAA4869-A7A7-4678-B5EB-FA78F6688547}" destId="{197D05D9-3E01-47C9-9D76-09F365F82D63}" srcOrd="2" destOrd="0" presId="urn:microsoft.com/office/officeart/2018/2/layout/IconLabelList"/>
    <dgm:cxn modelId="{9242E47B-976A-489E-A683-C425713B4EB7}" type="presParOf" srcId="{BCCE918A-29D4-435D-95D8-606E1258985B}" destId="{1078EFC9-7BD5-4211-A7F0-C0A3C52A5FA0}" srcOrd="1" destOrd="0" presId="urn:microsoft.com/office/officeart/2018/2/layout/IconLabelList"/>
    <dgm:cxn modelId="{2AA917DD-21D2-4D2A-8931-A04AD35D0BE9}" type="presParOf" srcId="{BCCE918A-29D4-435D-95D8-606E1258985B}" destId="{AA092B99-F1F2-4FDD-9EDE-387D76DBB138}" srcOrd="2" destOrd="0" presId="urn:microsoft.com/office/officeart/2018/2/layout/IconLabelList"/>
    <dgm:cxn modelId="{85AD8B38-5C7B-4C94-82B3-186BE36EFF49}" type="presParOf" srcId="{AA092B99-F1F2-4FDD-9EDE-387D76DBB138}" destId="{FFF27940-A164-4710-9412-E1672D8886D3}" srcOrd="0" destOrd="0" presId="urn:microsoft.com/office/officeart/2018/2/layout/IconLabelList"/>
    <dgm:cxn modelId="{17F0A90C-8E1B-4375-B427-E29C6F29C34B}" type="presParOf" srcId="{AA092B99-F1F2-4FDD-9EDE-387D76DBB138}" destId="{4E1FF41F-15DC-4E2B-B327-C91AE0C4109C}" srcOrd="1" destOrd="0" presId="urn:microsoft.com/office/officeart/2018/2/layout/IconLabelList"/>
    <dgm:cxn modelId="{960A7DF5-0912-4BDF-92A1-5AAE7CE6CC35}" type="presParOf" srcId="{AA092B99-F1F2-4FDD-9EDE-387D76DBB138}" destId="{74200033-2BA8-4ED7-9F8C-1DAD65C0AA59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3FD31E-5692-4BB1-8AC5-62BBA6E93D17}">
      <dsp:nvSpPr>
        <dsp:cNvPr id="0" name=""/>
        <dsp:cNvSpPr/>
      </dsp:nvSpPr>
      <dsp:spPr>
        <a:xfrm>
          <a:off x="824171" y="1339889"/>
          <a:ext cx="1341562" cy="1341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A80CD3-E44F-474C-907F-6A354C07C0BB}">
      <dsp:nvSpPr>
        <dsp:cNvPr id="0" name=""/>
        <dsp:cNvSpPr/>
      </dsp:nvSpPr>
      <dsp:spPr>
        <a:xfrm>
          <a:off x="4328" y="304551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/>
            <a:t>Glasses</a:t>
          </a:r>
        </a:p>
      </dsp:txBody>
      <dsp:txXfrm>
        <a:off x="4328" y="3045510"/>
        <a:ext cx="2981250" cy="720000"/>
      </dsp:txXfrm>
    </dsp:sp>
    <dsp:sp modelId="{C43987B0-9B5E-4AEA-AD7B-3E52DFAF918C}">
      <dsp:nvSpPr>
        <dsp:cNvPr id="0" name=""/>
        <dsp:cNvSpPr/>
      </dsp:nvSpPr>
      <dsp:spPr>
        <a:xfrm>
          <a:off x="4327140" y="1339889"/>
          <a:ext cx="1341562" cy="1341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8544AB-81B5-4438-A6ED-6E4DF7640141}">
      <dsp:nvSpPr>
        <dsp:cNvPr id="0" name=""/>
        <dsp:cNvSpPr/>
      </dsp:nvSpPr>
      <dsp:spPr>
        <a:xfrm>
          <a:off x="3507296" y="304551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/>
            <a:t>Braces</a:t>
          </a:r>
        </a:p>
      </dsp:txBody>
      <dsp:txXfrm>
        <a:off x="3507296" y="3045510"/>
        <a:ext cx="29812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E2D277-A74F-4AE2-BA0A-9EB97675400F}">
      <dsp:nvSpPr>
        <dsp:cNvPr id="0" name=""/>
        <dsp:cNvSpPr/>
      </dsp:nvSpPr>
      <dsp:spPr>
        <a:xfrm>
          <a:off x="1349904" y="1637"/>
          <a:ext cx="5399616" cy="167837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768" tIns="426308" rIns="104768" bIns="42630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about Sylvia Rivera.</a:t>
          </a:r>
        </a:p>
      </dsp:txBody>
      <dsp:txXfrm>
        <a:off x="1349904" y="1637"/>
        <a:ext cx="5399616" cy="1678376"/>
      </dsp:txXfrm>
    </dsp:sp>
    <dsp:sp modelId="{BE8919B5-737B-4562-AA46-A892AEA794BB}">
      <dsp:nvSpPr>
        <dsp:cNvPr id="0" name=""/>
        <dsp:cNvSpPr/>
      </dsp:nvSpPr>
      <dsp:spPr>
        <a:xfrm>
          <a:off x="0" y="1637"/>
          <a:ext cx="1349904" cy="167837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432" tIns="165786" rIns="71432" bIns="16578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Learn</a:t>
          </a:r>
        </a:p>
      </dsp:txBody>
      <dsp:txXfrm>
        <a:off x="0" y="1637"/>
        <a:ext cx="1349904" cy="1678376"/>
      </dsp:txXfrm>
    </dsp:sp>
    <dsp:sp modelId="{878DF142-FE90-4B57-8A3F-8A14136AEF6A}">
      <dsp:nvSpPr>
        <dsp:cNvPr id="0" name=""/>
        <dsp:cNvSpPr/>
      </dsp:nvSpPr>
      <dsp:spPr>
        <a:xfrm>
          <a:off x="1349904" y="1780716"/>
          <a:ext cx="5399616" cy="1678376"/>
        </a:xfrm>
        <a:prstGeom prst="rect">
          <a:avLst/>
        </a:prstGeom>
        <a:solidFill>
          <a:schemeClr val="accent2">
            <a:tint val="40000"/>
            <a:alpha val="90000"/>
            <a:hueOff val="862367"/>
            <a:satOff val="-15033"/>
            <a:lumOff val="-194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862367"/>
              <a:satOff val="-15033"/>
              <a:lumOff val="-1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768" tIns="426308" rIns="104768" bIns="42630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Sylvia Rivera's life and legacy. </a:t>
          </a:r>
        </a:p>
      </dsp:txBody>
      <dsp:txXfrm>
        <a:off x="1349904" y="1780716"/>
        <a:ext cx="5399616" cy="1678376"/>
      </dsp:txXfrm>
    </dsp:sp>
    <dsp:sp modelId="{FE76C3A2-CDC3-4183-BEAC-A541F708DF32}">
      <dsp:nvSpPr>
        <dsp:cNvPr id="0" name=""/>
        <dsp:cNvSpPr/>
      </dsp:nvSpPr>
      <dsp:spPr>
        <a:xfrm>
          <a:off x="0" y="1780716"/>
          <a:ext cx="1349904" cy="1678376"/>
        </a:xfrm>
        <a:prstGeom prst="rect">
          <a:avLst/>
        </a:prstGeom>
        <a:solidFill>
          <a:schemeClr val="accent2">
            <a:hueOff val="744865"/>
            <a:satOff val="-23911"/>
            <a:lumOff val="4313"/>
            <a:alphaOff val="0"/>
          </a:schemeClr>
        </a:solidFill>
        <a:ln w="15875" cap="rnd" cmpd="sng" algn="ctr">
          <a:solidFill>
            <a:schemeClr val="accent2">
              <a:hueOff val="744865"/>
              <a:satOff val="-23911"/>
              <a:lumOff val="43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432" tIns="165786" rIns="71432" bIns="16578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Discuss</a:t>
          </a:r>
        </a:p>
      </dsp:txBody>
      <dsp:txXfrm>
        <a:off x="0" y="1780716"/>
        <a:ext cx="1349904" cy="1678376"/>
      </dsp:txXfrm>
    </dsp:sp>
    <dsp:sp modelId="{3F8330AC-6E36-4003-BEAC-35A734B57462}">
      <dsp:nvSpPr>
        <dsp:cNvPr id="0" name=""/>
        <dsp:cNvSpPr/>
      </dsp:nvSpPr>
      <dsp:spPr>
        <a:xfrm>
          <a:off x="1349904" y="3559794"/>
          <a:ext cx="5399616" cy="1678376"/>
        </a:xfrm>
        <a:prstGeom prst="rect">
          <a:avLst/>
        </a:prstGeom>
        <a:solidFill>
          <a:schemeClr val="accent2">
            <a:tint val="40000"/>
            <a:alpha val="90000"/>
            <a:hueOff val="1724733"/>
            <a:satOff val="-30066"/>
            <a:lumOff val="-389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1724733"/>
              <a:satOff val="-30066"/>
              <a:lumOff val="-3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4768" tIns="426308" rIns="104768" bIns="42630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on Sylvia Rivera's lasting impact on the LGBTQ+ community. </a:t>
          </a:r>
        </a:p>
      </dsp:txBody>
      <dsp:txXfrm>
        <a:off x="1349904" y="3559794"/>
        <a:ext cx="5399616" cy="1678376"/>
      </dsp:txXfrm>
    </dsp:sp>
    <dsp:sp modelId="{56B52989-2294-47ED-937E-41936557B677}">
      <dsp:nvSpPr>
        <dsp:cNvPr id="0" name=""/>
        <dsp:cNvSpPr/>
      </dsp:nvSpPr>
      <dsp:spPr>
        <a:xfrm>
          <a:off x="0" y="3559794"/>
          <a:ext cx="1349904" cy="1678376"/>
        </a:xfrm>
        <a:prstGeom prst="rect">
          <a:avLst/>
        </a:prstGeom>
        <a:solidFill>
          <a:schemeClr val="accent2">
            <a:hueOff val="1489731"/>
            <a:satOff val="-47823"/>
            <a:lumOff val="8626"/>
            <a:alphaOff val="0"/>
          </a:schemeClr>
        </a:solidFill>
        <a:ln w="15875" cap="rnd" cmpd="sng" algn="ctr">
          <a:solidFill>
            <a:schemeClr val="accent2">
              <a:hueOff val="1489731"/>
              <a:satOff val="-47823"/>
              <a:lumOff val="86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432" tIns="165786" rIns="71432" bIns="16578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Reflect</a:t>
          </a:r>
        </a:p>
      </dsp:txBody>
      <dsp:txXfrm>
        <a:off x="0" y="3559794"/>
        <a:ext cx="1349904" cy="16783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049642-F7CA-4AF0-948D-09C935660ADF}">
      <dsp:nvSpPr>
        <dsp:cNvPr id="0" name=""/>
        <dsp:cNvSpPr/>
      </dsp:nvSpPr>
      <dsp:spPr>
        <a:xfrm>
          <a:off x="1489128" y="22774"/>
          <a:ext cx="1873125" cy="187312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7D05D9-3E01-47C9-9D76-09F365F82D63}">
      <dsp:nvSpPr>
        <dsp:cNvPr id="0" name=""/>
        <dsp:cNvSpPr/>
      </dsp:nvSpPr>
      <dsp:spPr>
        <a:xfrm>
          <a:off x="344440" y="2353863"/>
          <a:ext cx="41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2044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Train</a:t>
          </a:r>
        </a:p>
      </dsp:txBody>
      <dsp:txXfrm>
        <a:off x="344440" y="2353863"/>
        <a:ext cx="4162500" cy="720000"/>
      </dsp:txXfrm>
    </dsp:sp>
    <dsp:sp modelId="{FFF27940-A164-4710-9412-E1672D8886D3}">
      <dsp:nvSpPr>
        <dsp:cNvPr id="0" name=""/>
        <dsp:cNvSpPr/>
      </dsp:nvSpPr>
      <dsp:spPr>
        <a:xfrm>
          <a:off x="6380065" y="22774"/>
          <a:ext cx="1873125" cy="187312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200033-2BA8-4ED7-9F8C-1DAD65C0AA59}">
      <dsp:nvSpPr>
        <dsp:cNvPr id="0" name=""/>
        <dsp:cNvSpPr/>
      </dsp:nvSpPr>
      <dsp:spPr>
        <a:xfrm>
          <a:off x="5235378" y="2353863"/>
          <a:ext cx="41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20447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plane</a:t>
          </a:r>
        </a:p>
      </dsp:txBody>
      <dsp:txXfrm>
        <a:off x="5235378" y="2353863"/>
        <a:ext cx="41625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A9583-CC39-48E9-9836-58DB8C13C9C4}" type="datetimeFigureOut">
              <a:rPr lang="en-US" smtClean="0"/>
              <a:t>7/25/2022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50278-51A9-45EA-8E5C-3FDCDF4C9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320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https://www.youtube.com/watch?v=2-74Oowzde4</a:t>
            </a:r>
          </a:p>
          <a:p>
            <a:r>
              <a:rPr lang="en-US" dirty="0"/>
              <a:t>5:14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50278-51A9-45EA-8E5C-3FDCDF4C92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80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Teacher, please complete a brief feedback survey by scanning the QR code or using the link below. </a:t>
            </a:r>
          </a:p>
          <a:p>
            <a:endParaRPr lang="en-US" dirty="0"/>
          </a:p>
          <a:p>
            <a:r>
              <a:rPr lang="en-US" dirty="0"/>
              <a:t>https://forms.office.com/r/i9UqyyxzTT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B50278-51A9-45EA-8E5C-3FDCDF4C92E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306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159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809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4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654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25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323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90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3985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306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978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01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5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959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3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9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795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738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39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2-74Oowzde4?feature=oembed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F64080D6-34DE-4277-97CC-2FB381284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rainbow in the background&#10;&#10;Description automatically generated">
            <a:extLst>
              <a:ext uri="{FF2B5EF4-FFF2-40B4-BE49-F238E27FC236}">
                <a16:creationId xmlns:a16="http://schemas.microsoft.com/office/drawing/2014/main" id="{3036D9EF-962A-436D-8E4A-3F978CC74E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35770" b="26683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664194" y="-329283"/>
            <a:ext cx="8574622" cy="2616199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6600"/>
              <a:t>Sylvia Rivera</a:t>
            </a:r>
            <a:br>
              <a:rPr lang="en-US" sz="6600"/>
            </a:br>
            <a:r>
              <a:rPr lang="en-US" sz="3200"/>
              <a:t>Stories of Excellence</a:t>
            </a:r>
            <a:endParaRPr lang="en-US" sz="66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22918" y="5427591"/>
            <a:ext cx="6987645" cy="1388534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Student Health &amp; Human Services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Office of Human Relations, Diversity &amp; Equity</a:t>
            </a:r>
          </a:p>
          <a:p>
            <a:pPr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r>
              <a:rPr lang="en-US" sz="1600" dirty="0"/>
              <a:t>July 2022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F64A51-0B9E-4405-A276-88E23C246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B9B3D5D-FAFA-4C3E-85A7-25E2B5A56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912130" cy="6858000"/>
          </a:xfrm>
          <a:custGeom>
            <a:avLst/>
            <a:gdLst>
              <a:gd name="connsiteX0" fmla="*/ 1073044 w 7912130"/>
              <a:gd name="connsiteY0" fmla="*/ 3032931 h 6858000"/>
              <a:gd name="connsiteX1" fmla="*/ 1073044 w 7912130"/>
              <a:gd name="connsiteY1" fmla="*/ 3035810 h 6858000"/>
              <a:gd name="connsiteX2" fmla="*/ 1076802 w 7912130"/>
              <a:gd name="connsiteY2" fmla="*/ 3035810 h 6858000"/>
              <a:gd name="connsiteX3" fmla="*/ 1170738 w 7912130"/>
              <a:gd name="connsiteY3" fmla="*/ 1248347 h 6858000"/>
              <a:gd name="connsiteX4" fmla="*/ 1170738 w 7912130"/>
              <a:gd name="connsiteY4" fmla="*/ 1273486 h 6858000"/>
              <a:gd name="connsiteX5" fmla="*/ 1183895 w 7912130"/>
              <a:gd name="connsiteY5" fmla="*/ 1248347 h 6858000"/>
              <a:gd name="connsiteX6" fmla="*/ 0 w 7912130"/>
              <a:gd name="connsiteY6" fmla="*/ 0 h 6858000"/>
              <a:gd name="connsiteX7" fmla="*/ 2133906 w 7912130"/>
              <a:gd name="connsiteY7" fmla="*/ 0 h 6858000"/>
              <a:gd name="connsiteX8" fmla="*/ 2629909 w 7912130"/>
              <a:gd name="connsiteY8" fmla="*/ 0 h 6858000"/>
              <a:gd name="connsiteX9" fmla="*/ 1227479 w 7912130"/>
              <a:gd name="connsiteY9" fmla="*/ 2669551 h 6858000"/>
              <a:gd name="connsiteX10" fmla="*/ 1235349 w 7912130"/>
              <a:gd name="connsiteY10" fmla="*/ 2673350 h 6858000"/>
              <a:gd name="connsiteX11" fmla="*/ 1353755 w 7912130"/>
              <a:gd name="connsiteY11" fmla="*/ 2754312 h 6858000"/>
              <a:gd name="connsiteX12" fmla="*/ 7912130 w 7912130"/>
              <a:gd name="connsiteY12" fmla="*/ 6858000 h 6858000"/>
              <a:gd name="connsiteX13" fmla="*/ 6066970 w 7912130"/>
              <a:gd name="connsiteY13" fmla="*/ 6858000 h 6858000"/>
              <a:gd name="connsiteX14" fmla="*/ 6059889 w 7912130"/>
              <a:gd name="connsiteY14" fmla="*/ 6852577 h 6858000"/>
              <a:gd name="connsiteX15" fmla="*/ 6059889 w 7912130"/>
              <a:gd name="connsiteY15" fmla="*/ 6857999 h 6858000"/>
              <a:gd name="connsiteX16" fmla="*/ 1707025 w 7912130"/>
              <a:gd name="connsiteY16" fmla="*/ 6857999 h 6858000"/>
              <a:gd name="connsiteX17" fmla="*/ 1707025 w 7912130"/>
              <a:gd name="connsiteY17" fmla="*/ 6858000 h 6858000"/>
              <a:gd name="connsiteX18" fmla="*/ 1073044 w 7912130"/>
              <a:gd name="connsiteY18" fmla="*/ 6858000 h 6858000"/>
              <a:gd name="connsiteX19" fmla="*/ 536592 w 7912130"/>
              <a:gd name="connsiteY19" fmla="*/ 6858000 h 6858000"/>
              <a:gd name="connsiteX20" fmla="*/ 0 w 7912130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912130" h="6858000">
                <a:moveTo>
                  <a:pt x="1073044" y="3032931"/>
                </a:moveTo>
                <a:lnTo>
                  <a:pt x="1073044" y="3035810"/>
                </a:lnTo>
                <a:lnTo>
                  <a:pt x="1076802" y="3035810"/>
                </a:lnTo>
                <a:close/>
                <a:moveTo>
                  <a:pt x="1170738" y="1248347"/>
                </a:moveTo>
                <a:lnTo>
                  <a:pt x="1170738" y="1273486"/>
                </a:lnTo>
                <a:lnTo>
                  <a:pt x="1183895" y="1248347"/>
                </a:lnTo>
                <a:close/>
                <a:moveTo>
                  <a:pt x="0" y="0"/>
                </a:moveTo>
                <a:lnTo>
                  <a:pt x="2133906" y="0"/>
                </a:lnTo>
                <a:lnTo>
                  <a:pt x="2629909" y="0"/>
                </a:lnTo>
                <a:lnTo>
                  <a:pt x="1227479" y="2669551"/>
                </a:lnTo>
                <a:lnTo>
                  <a:pt x="1235349" y="2673350"/>
                </a:lnTo>
                <a:lnTo>
                  <a:pt x="1353755" y="2754312"/>
                </a:lnTo>
                <a:lnTo>
                  <a:pt x="7912130" y="6858000"/>
                </a:lnTo>
                <a:lnTo>
                  <a:pt x="6066970" y="6858000"/>
                </a:lnTo>
                <a:lnTo>
                  <a:pt x="6059889" y="6852577"/>
                </a:lnTo>
                <a:lnTo>
                  <a:pt x="6059889" y="6857999"/>
                </a:lnTo>
                <a:lnTo>
                  <a:pt x="1707025" y="6857999"/>
                </a:lnTo>
                <a:lnTo>
                  <a:pt x="1707025" y="6858000"/>
                </a:lnTo>
                <a:lnTo>
                  <a:pt x="1073044" y="6858000"/>
                </a:lnTo>
                <a:lnTo>
                  <a:pt x="5365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BD1EBD0-A060-48EA-BCD1-847EA8790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535917" cy="6858000"/>
          </a:xfrm>
          <a:custGeom>
            <a:avLst/>
            <a:gdLst>
              <a:gd name="connsiteX0" fmla="*/ 696831 w 7535917"/>
              <a:gd name="connsiteY0" fmla="*/ 3032931 h 6858000"/>
              <a:gd name="connsiteX1" fmla="*/ 696831 w 7535917"/>
              <a:gd name="connsiteY1" fmla="*/ 3035810 h 6858000"/>
              <a:gd name="connsiteX2" fmla="*/ 700589 w 7535917"/>
              <a:gd name="connsiteY2" fmla="*/ 3035810 h 6858000"/>
              <a:gd name="connsiteX3" fmla="*/ 794525 w 7535917"/>
              <a:gd name="connsiteY3" fmla="*/ 1248347 h 6858000"/>
              <a:gd name="connsiteX4" fmla="*/ 794525 w 7535917"/>
              <a:gd name="connsiteY4" fmla="*/ 1273486 h 6858000"/>
              <a:gd name="connsiteX5" fmla="*/ 807682 w 7535917"/>
              <a:gd name="connsiteY5" fmla="*/ 1248347 h 6858000"/>
              <a:gd name="connsiteX6" fmla="*/ 0 w 7535917"/>
              <a:gd name="connsiteY6" fmla="*/ 0 h 6858000"/>
              <a:gd name="connsiteX7" fmla="*/ 1757693 w 7535917"/>
              <a:gd name="connsiteY7" fmla="*/ 0 h 6858000"/>
              <a:gd name="connsiteX8" fmla="*/ 2253696 w 7535917"/>
              <a:gd name="connsiteY8" fmla="*/ 0 h 6858000"/>
              <a:gd name="connsiteX9" fmla="*/ 851266 w 7535917"/>
              <a:gd name="connsiteY9" fmla="*/ 2669551 h 6858000"/>
              <a:gd name="connsiteX10" fmla="*/ 859136 w 7535917"/>
              <a:gd name="connsiteY10" fmla="*/ 2673350 h 6858000"/>
              <a:gd name="connsiteX11" fmla="*/ 977542 w 7535917"/>
              <a:gd name="connsiteY11" fmla="*/ 2754312 h 6858000"/>
              <a:gd name="connsiteX12" fmla="*/ 7535917 w 7535917"/>
              <a:gd name="connsiteY12" fmla="*/ 6858000 h 6858000"/>
              <a:gd name="connsiteX13" fmla="*/ 5690757 w 7535917"/>
              <a:gd name="connsiteY13" fmla="*/ 6858000 h 6858000"/>
              <a:gd name="connsiteX14" fmla="*/ 5683676 w 7535917"/>
              <a:gd name="connsiteY14" fmla="*/ 6852577 h 6858000"/>
              <a:gd name="connsiteX15" fmla="*/ 5683676 w 7535917"/>
              <a:gd name="connsiteY15" fmla="*/ 6857999 h 6858000"/>
              <a:gd name="connsiteX16" fmla="*/ 1330812 w 7535917"/>
              <a:gd name="connsiteY16" fmla="*/ 6857999 h 6858000"/>
              <a:gd name="connsiteX17" fmla="*/ 1330812 w 7535917"/>
              <a:gd name="connsiteY17" fmla="*/ 6858000 h 6858000"/>
              <a:gd name="connsiteX18" fmla="*/ 696831 w 7535917"/>
              <a:gd name="connsiteY18" fmla="*/ 6858000 h 6858000"/>
              <a:gd name="connsiteX19" fmla="*/ 160379 w 7535917"/>
              <a:gd name="connsiteY19" fmla="*/ 6858000 h 6858000"/>
              <a:gd name="connsiteX20" fmla="*/ 0 w 7535917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535917" h="6858000">
                <a:moveTo>
                  <a:pt x="696831" y="3032931"/>
                </a:moveTo>
                <a:lnTo>
                  <a:pt x="696831" y="3035810"/>
                </a:lnTo>
                <a:lnTo>
                  <a:pt x="700589" y="3035810"/>
                </a:lnTo>
                <a:close/>
                <a:moveTo>
                  <a:pt x="794525" y="1248347"/>
                </a:moveTo>
                <a:lnTo>
                  <a:pt x="794525" y="1273486"/>
                </a:lnTo>
                <a:lnTo>
                  <a:pt x="807682" y="1248347"/>
                </a:lnTo>
                <a:close/>
                <a:moveTo>
                  <a:pt x="0" y="0"/>
                </a:moveTo>
                <a:lnTo>
                  <a:pt x="1757693" y="0"/>
                </a:lnTo>
                <a:lnTo>
                  <a:pt x="2253696" y="0"/>
                </a:lnTo>
                <a:lnTo>
                  <a:pt x="851266" y="2669551"/>
                </a:lnTo>
                <a:lnTo>
                  <a:pt x="859136" y="2673350"/>
                </a:lnTo>
                <a:lnTo>
                  <a:pt x="977542" y="2754312"/>
                </a:lnTo>
                <a:lnTo>
                  <a:pt x="7535917" y="6858000"/>
                </a:lnTo>
                <a:lnTo>
                  <a:pt x="5690757" y="6858000"/>
                </a:lnTo>
                <a:lnTo>
                  <a:pt x="5683676" y="6852577"/>
                </a:lnTo>
                <a:lnTo>
                  <a:pt x="5683676" y="6857999"/>
                </a:lnTo>
                <a:lnTo>
                  <a:pt x="1330812" y="6857999"/>
                </a:lnTo>
                <a:lnTo>
                  <a:pt x="1330812" y="6858000"/>
                </a:lnTo>
                <a:lnTo>
                  <a:pt x="696831" y="6858000"/>
                </a:lnTo>
                <a:lnTo>
                  <a:pt x="160379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BEF556-CD37-4111-917D-CC2442C99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13729" y="5014947"/>
            <a:ext cx="5934809" cy="1903956"/>
          </a:xfrm>
        </p:spPr>
        <p:txBody>
          <a:bodyPr anchor="t">
            <a:normAutofit/>
          </a:bodyPr>
          <a:lstStyle/>
          <a:p>
            <a:pPr algn="r"/>
            <a:r>
              <a:rPr lang="en-US" sz="8000"/>
              <a:t>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F8088-56BF-4AB0-9FB3-DBBC53B2C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4576" y="421050"/>
            <a:ext cx="8837082" cy="397075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800" dirty="0"/>
              <a:t>When Sylvia Rivera stormed the stage at the Christopher Street Liberation March, she said she was fighting for  "all of us, and not men and women that belong to a white middle class white club."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>
                <a:ea typeface="+mn-lt"/>
                <a:cs typeface="+mn-lt"/>
              </a:rPr>
              <a:t>What do you think she meant by that? 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1800"/>
          </a:p>
          <a:p>
            <a:pPr marL="0" indent="0">
              <a:buNone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20265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20BAD-3970-4AA4-AEED-C1C2B468A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2" y="240102"/>
            <a:ext cx="5747778" cy="1752599"/>
          </a:xfrm>
        </p:spPr>
        <p:txBody>
          <a:bodyPr>
            <a:normAutofit/>
          </a:bodyPr>
          <a:lstStyle/>
          <a:p>
            <a:r>
              <a:rPr lang="en-US" sz="8000"/>
              <a:t>Legacy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C7C31-B6A6-48D1-B122-E8A76DF1E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1516811"/>
            <a:ext cx="5747778" cy="52232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/>
              <a:t>After Sylvia's death in 2002, the Sylvia Rivera Law Project was founded. 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The mission of the Sylvia Rivera Law Project is to increase political voice and visibility for low income people and people of color who are intersex, gender nonconforming, and transgender. 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This organization continues Sylvia's work of centralizing systemic racism and poverty, while prioritizing the struggles of queer and transgender people. </a:t>
            </a:r>
          </a:p>
          <a:p>
            <a:pPr>
              <a:lnSpc>
                <a:spcPct val="90000"/>
              </a:lnSpc>
            </a:pPr>
            <a:r>
              <a:rPr lang="en-US" sz="1800"/>
              <a:t>In 2005 the corner of Christopher Street and Hudson Ave was renamed Sylvia Rivera Way. </a:t>
            </a:r>
          </a:p>
          <a:p>
            <a:pPr>
              <a:lnSpc>
                <a:spcPct val="90000"/>
              </a:lnSpc>
            </a:pPr>
            <a:r>
              <a:rPr lang="en-US" sz="1800"/>
              <a:t>In 2019 New York City announced that monument of Sylvia Rivera &amp; Marsha P Johnson would be installed in Greenwich Village. </a:t>
            </a:r>
          </a:p>
        </p:txBody>
      </p:sp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6FE579BE-8068-48C1-BB29-ACF4823FA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944" y="648931"/>
            <a:ext cx="3982086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group of people holding a sign posing for the camera&#10;&#10;Description automatically generated">
            <a:extLst>
              <a:ext uri="{FF2B5EF4-FFF2-40B4-BE49-F238E27FC236}">
                <a16:creationId xmlns:a16="http://schemas.microsoft.com/office/drawing/2014/main" id="{211D07D9-347F-4863-AC72-53669B2CD8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57"/>
          <a:stretch/>
        </p:blipFill>
        <p:spPr>
          <a:xfrm>
            <a:off x="7873801" y="1011765"/>
            <a:ext cx="3341190" cy="2191058"/>
          </a:xfrm>
          <a:prstGeom prst="rect">
            <a:avLst/>
          </a:prstGeom>
        </p:spPr>
      </p:pic>
      <p:pic>
        <p:nvPicPr>
          <p:cNvPr id="4" name="Picture 4" descr="A close up of a street sign in front of a building&#10;&#10;Description automatically generated">
            <a:extLst>
              <a:ext uri="{FF2B5EF4-FFF2-40B4-BE49-F238E27FC236}">
                <a16:creationId xmlns:a16="http://schemas.microsoft.com/office/drawing/2014/main" id="{C989A79E-72C6-4740-B365-8EECC641B8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48" r="-1" b="11614"/>
          <a:stretch/>
        </p:blipFill>
        <p:spPr>
          <a:xfrm>
            <a:off x="7873801" y="3367415"/>
            <a:ext cx="3341190" cy="219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335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089D35B1-0ED5-4358-8CAE-A9E49412A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DDEF6545-5A42-469E-8778-86CA01CD4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3B08853F-842C-4D0A-9A89-D05CB3990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A436FB18-2D01-4AAB-AD10-2D1208310F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9EFB8341-7A7B-46E4-AF94-689147AD0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C4D84136-7804-4605-AC9F-238A3665E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4EC6F81C-51C2-4A6F-8B94-562DA67362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7FF78026-DEBB-4D5A-9A4E-872456603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05E1684-CF44-4EAD-B3A4-FCE98461F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0E7EBCB6-EA62-40B3-AEE3-2CFAA467E0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0467" y="643467"/>
            <a:ext cx="5571066" cy="55710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92845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AEC5D-B0B1-4B07-AFE0-B368E4B8F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0706" y="685800"/>
            <a:ext cx="9742318" cy="175259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/>
              <a:t>Check Out</a:t>
            </a:r>
            <a:br>
              <a:rPr lang="en-US" sz="3700"/>
            </a:br>
            <a:br>
              <a:rPr lang="en-US" sz="3700"/>
            </a:br>
            <a:r>
              <a:rPr lang="en-US" sz="3700"/>
              <a:t>Would you rather ride on a train or an airplane? 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65DD447-1D07-428A-8FE4-947CE3CB24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4845745"/>
              </p:ext>
            </p:extLst>
          </p:nvPr>
        </p:nvGraphicFramePr>
        <p:xfrm>
          <a:off x="1760705" y="2694562"/>
          <a:ext cx="9742319" cy="309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4654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C4DBDFA9-08EB-4D7B-A78D-C55FA0411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B5DB6DAD-8C73-48BA-A076-DD97829AC8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049C0B3B-222A-4303-80BE-D4314A395A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07FDF952-3B6F-4C6D-B66C-94D87E627C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EEBA0FAD-1126-46FB-9D2D-BEA3E8FC4E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58A7569F-71E5-4C1E-8F61-7B4D50B6B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9" name="Freeform 12">
              <a:extLst>
                <a:ext uri="{FF2B5EF4-FFF2-40B4-BE49-F238E27FC236}">
                  <a16:creationId xmlns:a16="http://schemas.microsoft.com/office/drawing/2014/main" id="{1E25C137-81F4-4388-AAAC-599E23DED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8A52ED48-7BA3-4D41-89CA-D8DE0DAF6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372A4-E0DB-4324-9719-47183276F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1742" y="648930"/>
            <a:ext cx="3461281" cy="33473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800" b="1"/>
              <a:t>Human Relations, Diversity &amp; Equity 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B9CD1EF-01C1-48B4-9F0E-3ED8A9878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6714" y="-4763"/>
            <a:ext cx="5014912" cy="6862763"/>
            <a:chOff x="2928938" y="-4763"/>
            <a:chExt cx="5014912" cy="6862763"/>
          </a:xfrm>
        </p:grpSpPr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0B11C776-A269-420E-8A45-01871212E2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id="{25A997C2-CCC6-4C9F-8A7F-CD0E7B405E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46" name="Freeform 25">
              <a:extLst>
                <a:ext uri="{FF2B5EF4-FFF2-40B4-BE49-F238E27FC236}">
                  <a16:creationId xmlns:a16="http://schemas.microsoft.com/office/drawing/2014/main" id="{075AB2EA-AC81-454C-8176-40AFBAA7F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47" name="Freeform 26">
              <a:extLst>
                <a:ext uri="{FF2B5EF4-FFF2-40B4-BE49-F238E27FC236}">
                  <a16:creationId xmlns:a16="http://schemas.microsoft.com/office/drawing/2014/main" id="{E4F6EE63-683A-4781-9CE9-B21FB05968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48" name="Freeform 27">
              <a:extLst>
                <a:ext uri="{FF2B5EF4-FFF2-40B4-BE49-F238E27FC236}">
                  <a16:creationId xmlns:a16="http://schemas.microsoft.com/office/drawing/2014/main" id="{ECC2F271-A3DA-43CC-9A45-7D9C07EEB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49" name="Freeform 28">
              <a:extLst>
                <a:ext uri="{FF2B5EF4-FFF2-40B4-BE49-F238E27FC236}">
                  <a16:creationId xmlns:a16="http://schemas.microsoft.com/office/drawing/2014/main" id="{D1E6010C-E8FD-495D-B422-53D4C4163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51" name="Rounded Rectangle 16">
            <a:extLst>
              <a:ext uri="{FF2B5EF4-FFF2-40B4-BE49-F238E27FC236}">
                <a16:creationId xmlns:a16="http://schemas.microsoft.com/office/drawing/2014/main" id="{7F87B64D-2D9A-476A-BBAA-92E5E5E0F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693" y="648931"/>
            <a:ext cx="6854433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D56EFE-1B56-06F0-4F34-273C93741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1554" y="1011765"/>
            <a:ext cx="4114770" cy="454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103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37FDA103-E93C-4CEF-81ED-76C691476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032" name="Freeform 6">
              <a:extLst>
                <a:ext uri="{FF2B5EF4-FFF2-40B4-BE49-F238E27FC236}">
                  <a16:creationId xmlns:a16="http://schemas.microsoft.com/office/drawing/2014/main" id="{C34390FC-0287-47DE-BC09-4B8AD26125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033" name="Freeform 7">
              <a:extLst>
                <a:ext uri="{FF2B5EF4-FFF2-40B4-BE49-F238E27FC236}">
                  <a16:creationId xmlns:a16="http://schemas.microsoft.com/office/drawing/2014/main" id="{D8FAF106-53CB-4766-A369-0DF61B5639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34" name="Freeform 8">
              <a:extLst>
                <a:ext uri="{FF2B5EF4-FFF2-40B4-BE49-F238E27FC236}">
                  <a16:creationId xmlns:a16="http://schemas.microsoft.com/office/drawing/2014/main" id="{EE066CE1-19D1-4BE6-ACF8-EAA97B391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035" name="Freeform 9">
              <a:extLst>
                <a:ext uri="{FF2B5EF4-FFF2-40B4-BE49-F238E27FC236}">
                  <a16:creationId xmlns:a16="http://schemas.microsoft.com/office/drawing/2014/main" id="{CC70B74E-2A5C-40A6-98DB-A57702C1D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036" name="Freeform 10">
              <a:extLst>
                <a:ext uri="{FF2B5EF4-FFF2-40B4-BE49-F238E27FC236}">
                  <a16:creationId xmlns:a16="http://schemas.microsoft.com/office/drawing/2014/main" id="{EF2F2CE3-E9F2-4B88-A344-E673E08CFF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037" name="Freeform 11">
              <a:extLst>
                <a:ext uri="{FF2B5EF4-FFF2-40B4-BE49-F238E27FC236}">
                  <a16:creationId xmlns:a16="http://schemas.microsoft.com/office/drawing/2014/main" id="{FB11C1E1-E825-4847-9FF9-8194D26DA3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AD05F-B2F2-4844-8A84-DC2DE6C16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666999"/>
            <a:ext cx="4278929" cy="3124201"/>
          </a:xfrm>
        </p:spPr>
        <p:txBody>
          <a:bodyPr>
            <a:normAutofit/>
          </a:bodyPr>
          <a:lstStyle/>
          <a:p>
            <a:pPr marL="0" indent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>
                <a:ea typeface="+mn-lt"/>
                <a:cs typeface="+mn-lt"/>
              </a:rPr>
              <a:t>Teacher Feedback </a:t>
            </a:r>
            <a:endParaRPr lang="en-US"/>
          </a:p>
        </p:txBody>
      </p:sp>
      <p:sp>
        <p:nvSpPr>
          <p:cNvPr id="1039" name="Rounded Rectangle 16">
            <a:extLst>
              <a:ext uri="{FF2B5EF4-FFF2-40B4-BE49-F238E27FC236}">
                <a16:creationId xmlns:a16="http://schemas.microsoft.com/office/drawing/2014/main" id="{A26D183E-22A6-4713-B267-DCB0605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648931"/>
            <a:ext cx="5407023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QRCode for HRDE Advisory Lesson Feedback Survey">
            <a:extLst>
              <a:ext uri="{FF2B5EF4-FFF2-40B4-BE49-F238E27FC236}">
                <a16:creationId xmlns:a16="http://schemas.microsoft.com/office/drawing/2014/main" id="{FCAC7261-B3D4-B075-2E35-C02415CA6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3130" y="1011765"/>
            <a:ext cx="4546708" cy="454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673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B2F4B0B-6CDE-4467-A567-7930C66925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FBD904E-E2AA-40C0-9B75-6705C2936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DA5F7C-E68D-4243-8584-AC0B321D2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1" y="685800"/>
            <a:ext cx="2639962" cy="5105400"/>
          </a:xfrm>
        </p:spPr>
        <p:txBody>
          <a:bodyPr>
            <a:normAutofit/>
          </a:bodyPr>
          <a:lstStyle/>
          <a:p>
            <a:r>
              <a:rPr lang="en-US" sz="4400" b="1">
                <a:solidFill>
                  <a:srgbClr val="FFFFFF"/>
                </a:solidFill>
              </a:rPr>
              <a:t>Welcome</a:t>
            </a:r>
            <a:r>
              <a:rPr lang="en-US" sz="4400">
                <a:solidFill>
                  <a:srgbClr val="FFFFFF"/>
                </a:solidFill>
              </a:rPr>
              <a:t>!</a:t>
            </a:r>
            <a:br>
              <a:rPr lang="en-US">
                <a:solidFill>
                  <a:srgbClr val="FFFFFF"/>
                </a:solidFill>
              </a:rPr>
            </a:br>
            <a:br>
              <a:rPr lang="en-US" sz="2000"/>
            </a:br>
            <a:r>
              <a:rPr lang="en-US" sz="2000">
                <a:solidFill>
                  <a:srgbClr val="FFFFFF"/>
                </a:solidFill>
              </a:rPr>
              <a:t>Would you rather have glasses or braces? 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2CA0337-9B09-4746-93D0-7E92F422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400DCF3-F870-42BD-9169-1B4BD854DE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BC4C6F6B-30DD-4B7F-8169-7A575C25C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66C1E1CC-3625-43BC-98A8-A1C67FADC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37C6358A-C557-444E-A1F5-149AD3B6C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E1981B58-ABB6-4FEB-BE0A-17F8AD1B4D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828B56B0-6617-4529-B84C-73B093A8F2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5784DDD-858F-4C19-8707-09D6396521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9272928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226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357BADD-DFB3-4F5A-81E4-E349D0FB0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6306" y="1"/>
            <a:ext cx="445569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0BC747-822B-4EAD-AC16-0699F881A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71392" y="1074392"/>
            <a:ext cx="2443433" cy="437796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Objectives</a:t>
            </a:r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9FCFD583-58F5-4010-85B3-8CBB03E86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9032100" cy="6858000"/>
          </a:xfrm>
          <a:custGeom>
            <a:avLst/>
            <a:gdLst>
              <a:gd name="connsiteX0" fmla="*/ 7891921 w 9032100"/>
              <a:gd name="connsiteY0" fmla="*/ 1602751 h 6858000"/>
              <a:gd name="connsiteX1" fmla="*/ 9032100 w 9032100"/>
              <a:gd name="connsiteY1" fmla="*/ 0 h 6858000"/>
              <a:gd name="connsiteX2" fmla="*/ 7880182 w 9032100"/>
              <a:gd name="connsiteY2" fmla="*/ 0 h 6858000"/>
              <a:gd name="connsiteX3" fmla="*/ 7880182 w 9032100"/>
              <a:gd name="connsiteY3" fmla="*/ 1528762 h 6858000"/>
              <a:gd name="connsiteX4" fmla="*/ 7880182 w 9032100"/>
              <a:gd name="connsiteY4" fmla="*/ 6858000 h 6858000"/>
              <a:gd name="connsiteX5" fmla="*/ 8725712 w 9032100"/>
              <a:gd name="connsiteY5" fmla="*/ 6858000 h 6858000"/>
              <a:gd name="connsiteX6" fmla="*/ 7891921 w 9032100"/>
              <a:gd name="connsiteY6" fmla="*/ 1602751 h 6858000"/>
              <a:gd name="connsiteX7" fmla="*/ 7880182 w 9032100"/>
              <a:gd name="connsiteY7" fmla="*/ 1619252 h 6858000"/>
              <a:gd name="connsiteX8" fmla="*/ 0 w 9032100"/>
              <a:gd name="connsiteY8" fmla="*/ 6858000 h 6858000"/>
              <a:gd name="connsiteX9" fmla="*/ 7880181 w 9032100"/>
              <a:gd name="connsiteY9" fmla="*/ 6858000 h 6858000"/>
              <a:gd name="connsiteX10" fmla="*/ 7880181 w 9032100"/>
              <a:gd name="connsiteY10" fmla="*/ 0 h 6858000"/>
              <a:gd name="connsiteX11" fmla="*/ 0 w 9032100"/>
              <a:gd name="connsiteY1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032100" h="6858000">
                <a:moveTo>
                  <a:pt x="7891921" y="1602751"/>
                </a:moveTo>
                <a:lnTo>
                  <a:pt x="9032100" y="0"/>
                </a:lnTo>
                <a:lnTo>
                  <a:pt x="7880182" y="0"/>
                </a:lnTo>
                <a:lnTo>
                  <a:pt x="7880182" y="1528762"/>
                </a:lnTo>
                <a:close/>
                <a:moveTo>
                  <a:pt x="7880182" y="6858000"/>
                </a:moveTo>
                <a:lnTo>
                  <a:pt x="8725712" y="6858000"/>
                </a:lnTo>
                <a:lnTo>
                  <a:pt x="7891921" y="1602751"/>
                </a:lnTo>
                <a:lnTo>
                  <a:pt x="7880182" y="1619252"/>
                </a:lnTo>
                <a:close/>
                <a:moveTo>
                  <a:pt x="0" y="6858000"/>
                </a:moveTo>
                <a:lnTo>
                  <a:pt x="7880181" y="6858000"/>
                </a:lnTo>
                <a:lnTo>
                  <a:pt x="7880181" y="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86C336C-64DA-4E7A-8899-0010F56AF2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42667" y="0"/>
            <a:ext cx="2436813" cy="6858001"/>
            <a:chOff x="1320800" y="0"/>
            <a:chExt cx="2436813" cy="6858001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84D7D4CE-A7BE-43EC-8FB6-B41AA60231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E7F50F84-B6A2-4A4F-B454-3433B7131A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79556A8D-1D6A-4D59-BEBA-9F72F7A5E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E53E0F7F-7E13-4B50-B87E-11DA3A741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DC56D9F3-C412-42E1-B190-402D30E496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04B3D055-D26E-4731-8653-F508249E2D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0A9B2B6-A455-4296-A8F4-44AE3C7603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5864112"/>
              </p:ext>
            </p:extLst>
          </p:nvPr>
        </p:nvGraphicFramePr>
        <p:xfrm>
          <a:off x="643467" y="643468"/>
          <a:ext cx="6749521" cy="5239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0388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4DBDFA9-08EB-4D7B-A78D-C55FA0411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B5DB6DAD-8C73-48BA-A076-DD97829AC8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049C0B3B-222A-4303-80BE-D4314A395A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07FDF952-3B6F-4C6D-B66C-94D87E627C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EEBA0FAD-1126-46FB-9D2D-BEA3E8FC4E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58A7569F-71E5-4C1E-8F61-7B4D50B6B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1E25C137-81F4-4388-AAAC-599E23DED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8A52ED48-7BA3-4D41-89CA-D8DE0DAF6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D0AE69-B12F-4515-A617-853345C1A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4905" y="-998638"/>
            <a:ext cx="4686658" cy="50875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5400"/>
              <a:t>Who is </a:t>
            </a:r>
            <a:br>
              <a:rPr lang="en-US" sz="5400"/>
            </a:br>
            <a:r>
              <a:rPr lang="en-US" sz="5400"/>
              <a:t>Sylvia Rivera?</a:t>
            </a:r>
            <a:r>
              <a:rPr lang="en-US" sz="4400"/>
              <a:t> 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B9CD1EF-01C1-48B4-9F0E-3ED8A9878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6714" y="-4763"/>
            <a:ext cx="5014912" cy="6862763"/>
            <a:chOff x="2928938" y="-4763"/>
            <a:chExt cx="5014912" cy="6862763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0B11C776-A269-420E-8A45-01871212E2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25A997C2-CCC6-4C9F-8A7F-CD0E7B405E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2" name="Freeform 25">
              <a:extLst>
                <a:ext uri="{FF2B5EF4-FFF2-40B4-BE49-F238E27FC236}">
                  <a16:creationId xmlns:a16="http://schemas.microsoft.com/office/drawing/2014/main" id="{075AB2EA-AC81-454C-8176-40AFBAA7F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3" name="Freeform 26">
              <a:extLst>
                <a:ext uri="{FF2B5EF4-FFF2-40B4-BE49-F238E27FC236}">
                  <a16:creationId xmlns:a16="http://schemas.microsoft.com/office/drawing/2014/main" id="{E4F6EE63-683A-4781-9CE9-B21FB05968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ECC2F271-A3DA-43CC-9A45-7D9C07EEB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D1E6010C-E8FD-495D-B422-53D4C4163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7" name="Rounded Rectangle 16">
            <a:extLst>
              <a:ext uri="{FF2B5EF4-FFF2-40B4-BE49-F238E27FC236}">
                <a16:creationId xmlns:a16="http://schemas.microsoft.com/office/drawing/2014/main" id="{7F87B64D-2D9A-476A-BBAA-92E5E5E0F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693" y="648931"/>
            <a:ext cx="6854433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hlinkClick r:id="" action="ppaction://media"/>
            <a:extLst>
              <a:ext uri="{FF2B5EF4-FFF2-40B4-BE49-F238E27FC236}">
                <a16:creationId xmlns:a16="http://schemas.microsoft.com/office/drawing/2014/main" id="{EA389206-DEEF-4D31-AB83-7339CB9564D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047800" y="1011765"/>
            <a:ext cx="6062277" cy="454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80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659138C-74A1-445B-848C-3608AE871A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DFD7409-66D7-4C9C-B528-E79EB64A4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7455" y="0"/>
            <a:ext cx="5014912" cy="6862763"/>
            <a:chOff x="2928938" y="-4763"/>
            <a:chExt cx="5014912" cy="6862763"/>
          </a:xfrm>
        </p:grpSpPr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7990EF0-5F6F-4FE3-AA65-8968AF2DF8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D78F7598-94C7-46E9-8B2A-CB44A0F252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99D2CBB1-072D-4875-B7D7-CADB0ABF3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58F600B4-EE22-4BA5-A764-9D80C335C3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E8DAD02-2B30-48A9-ACE0-2E91930918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F8F76B12-142C-41AF-B239-F414ABCFA2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25F4217-4021-45A0-812B-398F9A7A9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8929" y="667808"/>
            <a:ext cx="10894142" cy="5580592"/>
          </a:xfrm>
          <a:prstGeom prst="rect">
            <a:avLst/>
          </a:prstGeom>
          <a:ln w="31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5AECC6-5D80-4D91-9838-1819A91FE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30" y="1261872"/>
            <a:ext cx="3786229" cy="1574581"/>
          </a:xfrm>
        </p:spPr>
        <p:txBody>
          <a:bodyPr>
            <a:noAutofit/>
          </a:bodyPr>
          <a:lstStyle/>
          <a:p>
            <a:pPr algn="r"/>
            <a:r>
              <a:rPr lang="en-US" sz="7200"/>
              <a:t>Early Life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86F4EBC-E415-40E4-A8BA-BA66F0B63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920240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1F4F4-B84A-4E58-89EA-6D09B1C23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0203" y="870576"/>
            <a:ext cx="6733606" cy="5149637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Sylvia Rivera was born in 1951 in New York City and designated male at birth.  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sz="2000" dirty="0"/>
              <a:t>Sylvia was abandoned by her father at an early age.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Sylvia’s mother died by suicide when she was 3 years old. 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Sylvia began living with her grandmother shortly after her mother died. 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Sylvia’s grandmother did not approve of her feminine behaviors including her desire to wear makeup.  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Sylvia began living on the street at age 11, and soon began living her true identity, as a woman.</a:t>
            </a:r>
          </a:p>
        </p:txBody>
      </p:sp>
      <p:pic>
        <p:nvPicPr>
          <p:cNvPr id="5" name="Picture 5" descr="A picture containing photo, sitting, window, young&#10;&#10;Description automatically generated">
            <a:extLst>
              <a:ext uri="{FF2B5EF4-FFF2-40B4-BE49-F238E27FC236}">
                <a16:creationId xmlns:a16="http://schemas.microsoft.com/office/drawing/2014/main" id="{BBC1A1A0-5417-4985-BE49-2F43BFF6B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157" y="2766369"/>
            <a:ext cx="2743200" cy="1943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719574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6F00D-37C7-490C-925B-237EA7C64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2" y="-33068"/>
            <a:ext cx="5747778" cy="1752599"/>
          </a:xfrm>
        </p:spPr>
        <p:txBody>
          <a:bodyPr>
            <a:normAutofit/>
          </a:bodyPr>
          <a:lstStyle/>
          <a:p>
            <a:r>
              <a:rPr lang="en-US" sz="8800"/>
              <a:t>Activism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BAD44-7D8E-4421-BB94-DB725CA1E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1861867"/>
            <a:ext cx="5747778" cy="48638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Sylvia joined the Gay Activists Alliance when she was 18 years old and began fighting for the rights of gay people and drag queens.</a:t>
            </a:r>
          </a:p>
          <a:p>
            <a:pPr>
              <a:lnSpc>
                <a:spcPct val="90000"/>
              </a:lnSpc>
            </a:pPr>
            <a:r>
              <a:rPr lang="en-US"/>
              <a:t>After the Stonewall Uprising, Sylvia became a founding member of the Gay Liberation Front. 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The Gay Liberation Front believed in sexual liberation for all people, but also addressed other inequalities such as racism and sexism.</a:t>
            </a:r>
            <a:r>
              <a:rPr lang="en-US"/>
              <a:t> 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endParaRPr lang="en-US" sz="1100"/>
          </a:p>
          <a:p>
            <a:pPr>
              <a:lnSpc>
                <a:spcPct val="90000"/>
              </a:lnSpc>
            </a:pPr>
            <a:endParaRPr lang="en-US" sz="1100"/>
          </a:p>
        </p:txBody>
      </p:sp>
      <p:sp>
        <p:nvSpPr>
          <p:cNvPr id="23" name="Rounded Rectangle 6">
            <a:extLst>
              <a:ext uri="{FF2B5EF4-FFF2-40B4-BE49-F238E27FC236}">
                <a16:creationId xmlns:a16="http://schemas.microsoft.com/office/drawing/2014/main" id="{6FE579BE-8068-48C1-BB29-ACF4823FA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944" y="648931"/>
            <a:ext cx="3982086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outdoor, person, umbrella, person&#10;&#10;Description automatically generated">
            <a:extLst>
              <a:ext uri="{FF2B5EF4-FFF2-40B4-BE49-F238E27FC236}">
                <a16:creationId xmlns:a16="http://schemas.microsoft.com/office/drawing/2014/main" id="{CAB30E62-3F1A-4A74-B1D3-788C525403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143"/>
          <a:stretch/>
        </p:blipFill>
        <p:spPr>
          <a:xfrm>
            <a:off x="7873801" y="1011765"/>
            <a:ext cx="3341190" cy="2191058"/>
          </a:xfrm>
          <a:prstGeom prst="rect">
            <a:avLst/>
          </a:prstGeom>
        </p:spPr>
      </p:pic>
      <p:pic>
        <p:nvPicPr>
          <p:cNvPr id="5" name="Picture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08BDCA84-5139-4664-B07D-4C3CC3163F6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615" r="-3" b="47988"/>
          <a:stretch/>
        </p:blipFill>
        <p:spPr>
          <a:xfrm>
            <a:off x="7873801" y="3367415"/>
            <a:ext cx="3341190" cy="219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648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FF64A51-0B9E-4405-A276-88E23C246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B9B3D5D-FAFA-4C3E-85A7-25E2B5A56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912130" cy="6858000"/>
          </a:xfrm>
          <a:custGeom>
            <a:avLst/>
            <a:gdLst>
              <a:gd name="connsiteX0" fmla="*/ 1073044 w 7912130"/>
              <a:gd name="connsiteY0" fmla="*/ 3032931 h 6858000"/>
              <a:gd name="connsiteX1" fmla="*/ 1073044 w 7912130"/>
              <a:gd name="connsiteY1" fmla="*/ 3035810 h 6858000"/>
              <a:gd name="connsiteX2" fmla="*/ 1076802 w 7912130"/>
              <a:gd name="connsiteY2" fmla="*/ 3035810 h 6858000"/>
              <a:gd name="connsiteX3" fmla="*/ 1170738 w 7912130"/>
              <a:gd name="connsiteY3" fmla="*/ 1248347 h 6858000"/>
              <a:gd name="connsiteX4" fmla="*/ 1170738 w 7912130"/>
              <a:gd name="connsiteY4" fmla="*/ 1273486 h 6858000"/>
              <a:gd name="connsiteX5" fmla="*/ 1183895 w 7912130"/>
              <a:gd name="connsiteY5" fmla="*/ 1248347 h 6858000"/>
              <a:gd name="connsiteX6" fmla="*/ 0 w 7912130"/>
              <a:gd name="connsiteY6" fmla="*/ 0 h 6858000"/>
              <a:gd name="connsiteX7" fmla="*/ 2133906 w 7912130"/>
              <a:gd name="connsiteY7" fmla="*/ 0 h 6858000"/>
              <a:gd name="connsiteX8" fmla="*/ 2629909 w 7912130"/>
              <a:gd name="connsiteY8" fmla="*/ 0 h 6858000"/>
              <a:gd name="connsiteX9" fmla="*/ 1227479 w 7912130"/>
              <a:gd name="connsiteY9" fmla="*/ 2669551 h 6858000"/>
              <a:gd name="connsiteX10" fmla="*/ 1235349 w 7912130"/>
              <a:gd name="connsiteY10" fmla="*/ 2673350 h 6858000"/>
              <a:gd name="connsiteX11" fmla="*/ 1353755 w 7912130"/>
              <a:gd name="connsiteY11" fmla="*/ 2754312 h 6858000"/>
              <a:gd name="connsiteX12" fmla="*/ 7912130 w 7912130"/>
              <a:gd name="connsiteY12" fmla="*/ 6858000 h 6858000"/>
              <a:gd name="connsiteX13" fmla="*/ 6066970 w 7912130"/>
              <a:gd name="connsiteY13" fmla="*/ 6858000 h 6858000"/>
              <a:gd name="connsiteX14" fmla="*/ 6059889 w 7912130"/>
              <a:gd name="connsiteY14" fmla="*/ 6852577 h 6858000"/>
              <a:gd name="connsiteX15" fmla="*/ 6059889 w 7912130"/>
              <a:gd name="connsiteY15" fmla="*/ 6857999 h 6858000"/>
              <a:gd name="connsiteX16" fmla="*/ 1707025 w 7912130"/>
              <a:gd name="connsiteY16" fmla="*/ 6857999 h 6858000"/>
              <a:gd name="connsiteX17" fmla="*/ 1707025 w 7912130"/>
              <a:gd name="connsiteY17" fmla="*/ 6858000 h 6858000"/>
              <a:gd name="connsiteX18" fmla="*/ 1073044 w 7912130"/>
              <a:gd name="connsiteY18" fmla="*/ 6858000 h 6858000"/>
              <a:gd name="connsiteX19" fmla="*/ 536592 w 7912130"/>
              <a:gd name="connsiteY19" fmla="*/ 6858000 h 6858000"/>
              <a:gd name="connsiteX20" fmla="*/ 0 w 7912130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912130" h="6858000">
                <a:moveTo>
                  <a:pt x="1073044" y="3032931"/>
                </a:moveTo>
                <a:lnTo>
                  <a:pt x="1073044" y="3035810"/>
                </a:lnTo>
                <a:lnTo>
                  <a:pt x="1076802" y="3035810"/>
                </a:lnTo>
                <a:close/>
                <a:moveTo>
                  <a:pt x="1170738" y="1248347"/>
                </a:moveTo>
                <a:lnTo>
                  <a:pt x="1170738" y="1273486"/>
                </a:lnTo>
                <a:lnTo>
                  <a:pt x="1183895" y="1248347"/>
                </a:lnTo>
                <a:close/>
                <a:moveTo>
                  <a:pt x="0" y="0"/>
                </a:moveTo>
                <a:lnTo>
                  <a:pt x="2133906" y="0"/>
                </a:lnTo>
                <a:lnTo>
                  <a:pt x="2629909" y="0"/>
                </a:lnTo>
                <a:lnTo>
                  <a:pt x="1227479" y="2669551"/>
                </a:lnTo>
                <a:lnTo>
                  <a:pt x="1235349" y="2673350"/>
                </a:lnTo>
                <a:lnTo>
                  <a:pt x="1353755" y="2754312"/>
                </a:lnTo>
                <a:lnTo>
                  <a:pt x="7912130" y="6858000"/>
                </a:lnTo>
                <a:lnTo>
                  <a:pt x="6066970" y="6858000"/>
                </a:lnTo>
                <a:lnTo>
                  <a:pt x="6059889" y="6852577"/>
                </a:lnTo>
                <a:lnTo>
                  <a:pt x="6059889" y="6857999"/>
                </a:lnTo>
                <a:lnTo>
                  <a:pt x="1707025" y="6857999"/>
                </a:lnTo>
                <a:lnTo>
                  <a:pt x="1707025" y="6858000"/>
                </a:lnTo>
                <a:lnTo>
                  <a:pt x="1073044" y="6858000"/>
                </a:lnTo>
                <a:lnTo>
                  <a:pt x="53659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BD1EBD0-A060-48EA-BCD1-847EA8790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535917" cy="6858000"/>
          </a:xfrm>
          <a:custGeom>
            <a:avLst/>
            <a:gdLst>
              <a:gd name="connsiteX0" fmla="*/ 696831 w 7535917"/>
              <a:gd name="connsiteY0" fmla="*/ 3032931 h 6858000"/>
              <a:gd name="connsiteX1" fmla="*/ 696831 w 7535917"/>
              <a:gd name="connsiteY1" fmla="*/ 3035810 h 6858000"/>
              <a:gd name="connsiteX2" fmla="*/ 700589 w 7535917"/>
              <a:gd name="connsiteY2" fmla="*/ 3035810 h 6858000"/>
              <a:gd name="connsiteX3" fmla="*/ 794525 w 7535917"/>
              <a:gd name="connsiteY3" fmla="*/ 1248347 h 6858000"/>
              <a:gd name="connsiteX4" fmla="*/ 794525 w 7535917"/>
              <a:gd name="connsiteY4" fmla="*/ 1273486 h 6858000"/>
              <a:gd name="connsiteX5" fmla="*/ 807682 w 7535917"/>
              <a:gd name="connsiteY5" fmla="*/ 1248347 h 6858000"/>
              <a:gd name="connsiteX6" fmla="*/ 0 w 7535917"/>
              <a:gd name="connsiteY6" fmla="*/ 0 h 6858000"/>
              <a:gd name="connsiteX7" fmla="*/ 1757693 w 7535917"/>
              <a:gd name="connsiteY7" fmla="*/ 0 h 6858000"/>
              <a:gd name="connsiteX8" fmla="*/ 2253696 w 7535917"/>
              <a:gd name="connsiteY8" fmla="*/ 0 h 6858000"/>
              <a:gd name="connsiteX9" fmla="*/ 851266 w 7535917"/>
              <a:gd name="connsiteY9" fmla="*/ 2669551 h 6858000"/>
              <a:gd name="connsiteX10" fmla="*/ 859136 w 7535917"/>
              <a:gd name="connsiteY10" fmla="*/ 2673350 h 6858000"/>
              <a:gd name="connsiteX11" fmla="*/ 977542 w 7535917"/>
              <a:gd name="connsiteY11" fmla="*/ 2754312 h 6858000"/>
              <a:gd name="connsiteX12" fmla="*/ 7535917 w 7535917"/>
              <a:gd name="connsiteY12" fmla="*/ 6858000 h 6858000"/>
              <a:gd name="connsiteX13" fmla="*/ 5690757 w 7535917"/>
              <a:gd name="connsiteY13" fmla="*/ 6858000 h 6858000"/>
              <a:gd name="connsiteX14" fmla="*/ 5683676 w 7535917"/>
              <a:gd name="connsiteY14" fmla="*/ 6852577 h 6858000"/>
              <a:gd name="connsiteX15" fmla="*/ 5683676 w 7535917"/>
              <a:gd name="connsiteY15" fmla="*/ 6857999 h 6858000"/>
              <a:gd name="connsiteX16" fmla="*/ 1330812 w 7535917"/>
              <a:gd name="connsiteY16" fmla="*/ 6857999 h 6858000"/>
              <a:gd name="connsiteX17" fmla="*/ 1330812 w 7535917"/>
              <a:gd name="connsiteY17" fmla="*/ 6858000 h 6858000"/>
              <a:gd name="connsiteX18" fmla="*/ 696831 w 7535917"/>
              <a:gd name="connsiteY18" fmla="*/ 6858000 h 6858000"/>
              <a:gd name="connsiteX19" fmla="*/ 160379 w 7535917"/>
              <a:gd name="connsiteY19" fmla="*/ 6858000 h 6858000"/>
              <a:gd name="connsiteX20" fmla="*/ 0 w 7535917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535917" h="6858000">
                <a:moveTo>
                  <a:pt x="696831" y="3032931"/>
                </a:moveTo>
                <a:lnTo>
                  <a:pt x="696831" y="3035810"/>
                </a:lnTo>
                <a:lnTo>
                  <a:pt x="700589" y="3035810"/>
                </a:lnTo>
                <a:close/>
                <a:moveTo>
                  <a:pt x="794525" y="1248347"/>
                </a:moveTo>
                <a:lnTo>
                  <a:pt x="794525" y="1273486"/>
                </a:lnTo>
                <a:lnTo>
                  <a:pt x="807682" y="1248347"/>
                </a:lnTo>
                <a:close/>
                <a:moveTo>
                  <a:pt x="0" y="0"/>
                </a:moveTo>
                <a:lnTo>
                  <a:pt x="1757693" y="0"/>
                </a:lnTo>
                <a:lnTo>
                  <a:pt x="2253696" y="0"/>
                </a:lnTo>
                <a:lnTo>
                  <a:pt x="851266" y="2669551"/>
                </a:lnTo>
                <a:lnTo>
                  <a:pt x="859136" y="2673350"/>
                </a:lnTo>
                <a:lnTo>
                  <a:pt x="977542" y="2754312"/>
                </a:lnTo>
                <a:lnTo>
                  <a:pt x="7535917" y="6858000"/>
                </a:lnTo>
                <a:lnTo>
                  <a:pt x="5690757" y="6858000"/>
                </a:lnTo>
                <a:lnTo>
                  <a:pt x="5683676" y="6852577"/>
                </a:lnTo>
                <a:lnTo>
                  <a:pt x="5683676" y="6857999"/>
                </a:lnTo>
                <a:lnTo>
                  <a:pt x="1330812" y="6857999"/>
                </a:lnTo>
                <a:lnTo>
                  <a:pt x="1330812" y="6858000"/>
                </a:lnTo>
                <a:lnTo>
                  <a:pt x="696831" y="6858000"/>
                </a:lnTo>
                <a:lnTo>
                  <a:pt x="160379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BEF556-CD37-4111-917D-CC2442C99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13729" y="5014947"/>
            <a:ext cx="5934809" cy="1903956"/>
          </a:xfrm>
        </p:spPr>
        <p:txBody>
          <a:bodyPr anchor="t">
            <a:normAutofit/>
          </a:bodyPr>
          <a:lstStyle/>
          <a:p>
            <a:pPr algn="r"/>
            <a:r>
              <a:rPr lang="en-US" sz="8000"/>
              <a:t>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F8088-56BF-4AB0-9FB3-DBBC53B2C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7378" y="103550"/>
            <a:ext cx="8837082" cy="397075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800" dirty="0"/>
              <a:t>Sylvia Rivera experienced a lot of hardship growing up. 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Sylvia also engaged in a lot of activism for the liberation of LGBTQ people. 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How do you think Sylvia's hardships prepared her to fight so hard for the rights of herself and others? 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110340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A804C06-4EDA-4AAD-8532-B2EB726F7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22">
            <a:extLst>
              <a:ext uri="{FF2B5EF4-FFF2-40B4-BE49-F238E27FC236}">
                <a16:creationId xmlns:a16="http://schemas.microsoft.com/office/drawing/2014/main" id="{A66AFA3D-8E71-41FD-B517-2A700B7F3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2974973" y="-15832"/>
            <a:ext cx="9217026" cy="6889518"/>
          </a:xfrm>
          <a:custGeom>
            <a:avLst/>
            <a:gdLst>
              <a:gd name="connsiteX0" fmla="*/ 1087153 w 9217026"/>
              <a:gd name="connsiteY0" fmla="*/ 0 h 6889518"/>
              <a:gd name="connsiteX1" fmla="*/ 1087153 w 9217026"/>
              <a:gd name="connsiteY1" fmla="*/ 1098 h 6889518"/>
              <a:gd name="connsiteX2" fmla="*/ 0 w 9217026"/>
              <a:gd name="connsiteY2" fmla="*/ 0 h 6889518"/>
              <a:gd name="connsiteX3" fmla="*/ 0 w 9217026"/>
              <a:gd name="connsiteY3" fmla="*/ 6889518 h 6889518"/>
              <a:gd name="connsiteX4" fmla="*/ 1087153 w 9217026"/>
              <a:gd name="connsiteY4" fmla="*/ 6888254 h 6889518"/>
              <a:gd name="connsiteX5" fmla="*/ 1087153 w 9217026"/>
              <a:gd name="connsiteY5" fmla="*/ 6889518 h 6889518"/>
              <a:gd name="connsiteX6" fmla="*/ 7295095 w 9217026"/>
              <a:gd name="connsiteY6" fmla="*/ 6882299 h 6889518"/>
              <a:gd name="connsiteX7" fmla="*/ 9217026 w 9217026"/>
              <a:gd name="connsiteY7" fmla="*/ 5349831 h 6889518"/>
              <a:gd name="connsiteX8" fmla="*/ 8378827 w 9217026"/>
              <a:gd name="connsiteY8" fmla="*/ 7365 h 6889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17026" h="6889518">
                <a:moveTo>
                  <a:pt x="1087153" y="0"/>
                </a:moveTo>
                <a:lnTo>
                  <a:pt x="1087153" y="1098"/>
                </a:lnTo>
                <a:lnTo>
                  <a:pt x="0" y="0"/>
                </a:lnTo>
                <a:lnTo>
                  <a:pt x="0" y="6889518"/>
                </a:lnTo>
                <a:lnTo>
                  <a:pt x="1087153" y="6888254"/>
                </a:lnTo>
                <a:lnTo>
                  <a:pt x="1087153" y="6889518"/>
                </a:lnTo>
                <a:lnTo>
                  <a:pt x="7295095" y="6882299"/>
                </a:lnTo>
                <a:lnTo>
                  <a:pt x="9217026" y="5349831"/>
                </a:lnTo>
                <a:lnTo>
                  <a:pt x="8378827" y="7365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B46978B-D05F-4A25-903E-D0E46B4AE1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6527B284-487E-44DE-96EB-CF1EFFE30A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CF7A0A99-2C16-4DBE-992B-9799EDBD9D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16D5D586-C7C5-4052-89D4-6596A082CD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EF89D063-CFCD-40F4-84A1-CC00646EF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993D78EC-3394-433B-B950-D5DB196D01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DBBDD5EB-D17F-48A7-85D8-041D242FE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94A5271-0BBD-495F-A2D5-FE1A6159C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6063" y="685800"/>
            <a:ext cx="7446961" cy="1752599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STAR</a:t>
            </a:r>
          </a:p>
        </p:txBody>
      </p:sp>
      <p:pic>
        <p:nvPicPr>
          <p:cNvPr id="5" name="Picture 5" descr="A vintage photo of a person&#10;&#10;Description automatically generated">
            <a:extLst>
              <a:ext uri="{FF2B5EF4-FFF2-40B4-BE49-F238E27FC236}">
                <a16:creationId xmlns:a16="http://schemas.microsoft.com/office/drawing/2014/main" id="{F42318BC-0D93-484B-8F40-904DD466C9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230" r="24347"/>
          <a:stretch/>
        </p:blipFill>
        <p:spPr>
          <a:xfrm>
            <a:off x="20" y="10"/>
            <a:ext cx="3175466" cy="5245940"/>
          </a:xfrm>
          <a:custGeom>
            <a:avLst/>
            <a:gdLst/>
            <a:ahLst/>
            <a:cxnLst/>
            <a:rect l="l" t="t" r="r" b="b"/>
            <a:pathLst>
              <a:path w="3175486" h="5245950">
                <a:moveTo>
                  <a:pt x="0" y="0"/>
                </a:moveTo>
                <a:lnTo>
                  <a:pt x="3175486" y="0"/>
                </a:lnTo>
                <a:lnTo>
                  <a:pt x="2294818" y="5223932"/>
                </a:lnTo>
                <a:lnTo>
                  <a:pt x="2310547" y="5245950"/>
                </a:lnTo>
                <a:lnTo>
                  <a:pt x="0" y="4901963"/>
                </a:lnTo>
                <a:close/>
              </a:path>
            </a:pathLst>
          </a:custGeom>
          <a:ln w="38100">
            <a:noFill/>
          </a:ln>
          <a:effectLst/>
        </p:spPr>
      </p:pic>
      <p:pic>
        <p:nvPicPr>
          <p:cNvPr id="4" name="Picture 4" descr="A couple of people that are standing in the street&#10;&#10;Description automatically generated">
            <a:extLst>
              <a:ext uri="{FF2B5EF4-FFF2-40B4-BE49-F238E27FC236}">
                <a16:creationId xmlns:a16="http://schemas.microsoft.com/office/drawing/2014/main" id="{3CE819AC-A04F-4F06-8F73-61A1B87A0E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75" b="34252"/>
          <a:stretch/>
        </p:blipFill>
        <p:spPr>
          <a:xfrm>
            <a:off x="20" y="4901964"/>
            <a:ext cx="3459143" cy="1956037"/>
          </a:xfrm>
          <a:custGeom>
            <a:avLst/>
            <a:gdLst/>
            <a:ahLst/>
            <a:cxnLst/>
            <a:rect l="l" t="t" r="r" b="b"/>
            <a:pathLst>
              <a:path w="3459163" h="1956037">
                <a:moveTo>
                  <a:pt x="0" y="0"/>
                </a:moveTo>
                <a:lnTo>
                  <a:pt x="2310547" y="343987"/>
                </a:lnTo>
                <a:lnTo>
                  <a:pt x="3459163" y="1951804"/>
                </a:lnTo>
                <a:lnTo>
                  <a:pt x="0" y="1956037"/>
                </a:lnTo>
                <a:close/>
              </a:path>
            </a:pathLst>
          </a:custGeom>
          <a:ln w="38100">
            <a:noFill/>
          </a:ln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1C4CC-0E40-4051-8F1D-24F7C1F5C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9163" y="2666999"/>
            <a:ext cx="8453437" cy="312420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  <a:ea typeface="+mn-lt"/>
                <a:cs typeface="+mn-lt"/>
              </a:rPr>
              <a:t>Fueled by the advocacy of the Gay Liberation Front, Sylvia and her friend Marsha P. Johnson formed STAR (Street Transvestite Action Revolutionaries).  </a:t>
            </a:r>
          </a:p>
          <a:p>
            <a:pPr lvl="1"/>
            <a:r>
              <a:rPr lang="en-US" sz="2800" dirty="0">
                <a:solidFill>
                  <a:schemeClr val="bg1"/>
                </a:solidFill>
                <a:ea typeface="+mn-lt"/>
                <a:cs typeface="+mn-lt"/>
              </a:rPr>
              <a:t>STAR supported homeless LGBTQ youth with a focus on advocating for rights of Trans people within the movement.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183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8375697-2869-412A-AEB4-B32967993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erson wearing a costume&#10;&#10;Description automatically generated">
            <a:extLst>
              <a:ext uri="{FF2B5EF4-FFF2-40B4-BE49-F238E27FC236}">
                <a16:creationId xmlns:a16="http://schemas.microsoft.com/office/drawing/2014/main" id="{E4074332-2324-421C-A0C5-3C838BE1D2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407" t="9091" r="6936" b="-3"/>
          <a:stretch/>
        </p:blipFill>
        <p:spPr>
          <a:xfrm>
            <a:off x="20" y="10"/>
            <a:ext cx="4726526" cy="685799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2DE9E2D4-C94D-4382-BD75-9A451C3DC7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90265" y="-12875"/>
            <a:ext cx="2604396" cy="6890194"/>
            <a:chOff x="2199787" y="-12875"/>
            <a:chExt cx="2679011" cy="6890194"/>
          </a:xfrm>
        </p:grpSpPr>
        <p:sp useBgFill="1">
          <p:nvSpPr>
            <p:cNvPr id="26" name="Rectangle 19">
              <a:extLst>
                <a:ext uri="{FF2B5EF4-FFF2-40B4-BE49-F238E27FC236}">
                  <a16:creationId xmlns:a16="http://schemas.microsoft.com/office/drawing/2014/main" id="{8348A120-519A-4F2A-BE9F-C1CC48B109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27" name="Rectangle 20">
              <a:extLst>
                <a:ext uri="{FF2B5EF4-FFF2-40B4-BE49-F238E27FC236}">
                  <a16:creationId xmlns:a16="http://schemas.microsoft.com/office/drawing/2014/main" id="{8AE68E3F-5084-4FF1-9164-9A44B19D39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884AB1D-699B-435C-BC0A-D649097B9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E081C1DB-D6A0-4ED6-A4FC-16466E903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0BE09B71-5BD8-4B95-8DE8-A10B0657D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F5AAF0BD-4755-42CE-B339-2C2746BB7F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id="{3824AAED-F160-40F4-8FBB-F674A4ECF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2D4B81E4-BEC2-45B9-8242-EB39601830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3CF69791-86E8-4D88-B224-E0D2775DC0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40EB445-7406-4E93-AAA8-16C23A4AD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1757" y="311989"/>
            <a:ext cx="7992872" cy="141393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5400"/>
              <a:t>1973 Christopher Street Liberation March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A76F6-41E3-4060-B5CA-9E206ABE4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0735" y="1718254"/>
            <a:ext cx="7788552" cy="5165625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/>
              <a:t>The day of the march, gay activists asked drag queens and other gender non-conforming people to "stay to the back" of the march. </a:t>
            </a:r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r>
              <a:rPr lang="en-US" sz="2000"/>
              <a:t>Sylvia stormed the stage and shared an impassioned speech about her personal experience being discriminated by the community she had fought so hard to advocate for.  </a:t>
            </a:r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r>
              <a:rPr lang="en-US" sz="2000"/>
              <a:t>Sylvia said:</a:t>
            </a:r>
          </a:p>
          <a:p>
            <a:pPr lvl="1">
              <a:lnSpc>
                <a:spcPct val="90000"/>
              </a:lnSpc>
            </a:pPr>
            <a:r>
              <a:rPr lang="en-US">
                <a:ea typeface="+mn-lt"/>
                <a:cs typeface="+mn-lt"/>
              </a:rPr>
              <a:t>"I believe in the gay power. I believe in us getting our rights, or else I would not be out there fighting for our rights. That’s all I wanted to say to you people … come and see the people at Star House…. The people are trying to do something for all of us, and not men and women that belong to a white middle class white club..."</a:t>
            </a:r>
            <a:endParaRPr lang="en-US" sz="2600"/>
          </a:p>
        </p:txBody>
      </p:sp>
    </p:spTree>
    <p:extLst>
      <p:ext uri="{BB962C8B-B14F-4D97-AF65-F5344CB8AC3E}">
        <p14:creationId xmlns:p14="http://schemas.microsoft.com/office/powerpoint/2010/main" val="12117718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496</TotalTime>
  <Words>679</Words>
  <Application>Microsoft Office PowerPoint</Application>
  <PresentationFormat>Widescreen</PresentationFormat>
  <Paragraphs>67</Paragraphs>
  <Slides>15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Corbel</vt:lpstr>
      <vt:lpstr>Parallax</vt:lpstr>
      <vt:lpstr>Sylvia Rivera Stories of Excellence</vt:lpstr>
      <vt:lpstr>Welcome!  Would you rather have glasses or braces? </vt:lpstr>
      <vt:lpstr>Objectives</vt:lpstr>
      <vt:lpstr>Who is  Sylvia Rivera? </vt:lpstr>
      <vt:lpstr>Early Life</vt:lpstr>
      <vt:lpstr>Activism</vt:lpstr>
      <vt:lpstr>Reflection</vt:lpstr>
      <vt:lpstr>STAR</vt:lpstr>
      <vt:lpstr>1973 Christopher Street Liberation March</vt:lpstr>
      <vt:lpstr>Reflection</vt:lpstr>
      <vt:lpstr>Legacy</vt:lpstr>
      <vt:lpstr>PowerPoint Presentation</vt:lpstr>
      <vt:lpstr>Check Out  Would you rather ride on a train or an airplane? </vt:lpstr>
      <vt:lpstr>Human Relations, Diversity &amp; Equity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Jules Gomez</dc:creator>
  <cp:lastModifiedBy>Gomez, Julie</cp:lastModifiedBy>
  <cp:revision>16</cp:revision>
  <dcterms:created xsi:type="dcterms:W3CDTF">2020-10-15T19:48:00Z</dcterms:created>
  <dcterms:modified xsi:type="dcterms:W3CDTF">2022-07-25T21:39:45Z</dcterms:modified>
</cp:coreProperties>
</file>